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3"/>
  </p:notesMasterIdLst>
  <p:sldIdLst>
    <p:sldId id="263" r:id="rId5"/>
    <p:sldId id="265" r:id="rId6"/>
    <p:sldId id="264" r:id="rId7"/>
    <p:sldId id="266" r:id="rId8"/>
    <p:sldId id="281" r:id="rId9"/>
    <p:sldId id="283" r:id="rId10"/>
    <p:sldId id="268" r:id="rId11"/>
    <p:sldId id="284" r:id="rId12"/>
  </p:sldIdLst>
  <p:sldSz cx="20105688" cy="11309350"/>
  <p:notesSz cx="20104100" cy="11309350"/>
  <p:embeddedFontLst>
    <p:embeddedFont>
      <p:font typeface="Aeonik" panose="020B0604020202020204" charset="0"/>
      <p:regular r:id="rId14"/>
      <p:bold r:id="rId15"/>
      <p:italic r:id="rId16"/>
      <p:boldItalic r:id="rId17"/>
    </p:embeddedFont>
    <p:embeddedFont>
      <p:font typeface="Aeonik-Regular" panose="020B0503030300000000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81F"/>
    <a:srgbClr val="0D84C7"/>
    <a:srgbClr val="59BBA0"/>
    <a:srgbClr val="6FC7DA"/>
    <a:srgbClr val="011C13"/>
    <a:srgbClr val="AC1816"/>
    <a:srgbClr val="EF1C19"/>
    <a:srgbClr val="15B8C7"/>
    <a:srgbClr val="0068AE"/>
    <a:srgbClr val="AD3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8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-24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6B1EF-794B-4768-9333-A147349A2E95}" type="datetimeFigureOut">
              <a:rPr lang="de-DE" smtClean="0"/>
              <a:t>30.10.2023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8F007-D58D-4F39-9EFF-72DF52FF19F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29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GB"/>
              <a:t>©</a:t>
            </a:r>
            <a:r>
              <a:rPr lang="en-GB" spc="-5"/>
              <a:t> </a:t>
            </a:r>
            <a:r>
              <a:rPr lang="en-GB" spc="-10"/>
              <a:t>Copyright</a:t>
            </a:r>
            <a:r>
              <a:rPr lang="en-GB" spc="-5"/>
              <a:t> </a:t>
            </a:r>
            <a:r>
              <a:rPr lang="en-GB"/>
              <a:t>2023</a:t>
            </a:r>
            <a:r>
              <a:rPr lang="en-GB" spc="-5"/>
              <a:t> </a:t>
            </a:r>
            <a:r>
              <a:rPr lang="en-GB" spc="-10"/>
              <a:t>Fujifilm</a:t>
            </a:r>
            <a:r>
              <a:rPr lang="en-GB" spc="-5"/>
              <a:t> </a:t>
            </a:r>
            <a:r>
              <a:rPr lang="en-GB" spc="-10"/>
              <a:t>Corporation.</a:t>
            </a:r>
            <a:r>
              <a:rPr lang="en-GB" spc="-5"/>
              <a:t> </a:t>
            </a:r>
            <a:r>
              <a:rPr lang="en-GB"/>
              <a:t>All</a:t>
            </a:r>
            <a:r>
              <a:rPr lang="en-GB" spc="-5"/>
              <a:t> </a:t>
            </a:r>
            <a:r>
              <a:rPr lang="en-GB" spc="-10"/>
              <a:t>Rights</a:t>
            </a:r>
            <a:r>
              <a:rPr lang="en-GB" spc="-5"/>
              <a:t> </a:t>
            </a:r>
            <a:r>
              <a:rPr lang="en-GB" spc="-10"/>
              <a:t>Reserved.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39798" y="2964559"/>
            <a:ext cx="6995077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4429" y="2601151"/>
            <a:ext cx="87459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GB"/>
              <a:t>©</a:t>
            </a:r>
            <a:r>
              <a:rPr lang="en-GB" spc="-5"/>
              <a:t> </a:t>
            </a:r>
            <a:r>
              <a:rPr lang="en-GB" spc="-10"/>
              <a:t>Copyright</a:t>
            </a:r>
            <a:r>
              <a:rPr lang="en-GB" spc="-5"/>
              <a:t> </a:t>
            </a:r>
            <a:r>
              <a:rPr lang="en-GB"/>
              <a:t>2023</a:t>
            </a:r>
            <a:r>
              <a:rPr lang="en-GB" spc="-5"/>
              <a:t> </a:t>
            </a:r>
            <a:r>
              <a:rPr lang="en-GB" spc="-10"/>
              <a:t>Fujifilm</a:t>
            </a:r>
            <a:r>
              <a:rPr lang="en-GB" spc="-5"/>
              <a:t> </a:t>
            </a:r>
            <a:r>
              <a:rPr lang="en-GB" spc="-10"/>
              <a:t>Corporation.</a:t>
            </a:r>
            <a:r>
              <a:rPr lang="en-GB" spc="-5"/>
              <a:t> </a:t>
            </a:r>
            <a:r>
              <a:rPr lang="en-GB"/>
              <a:t>All</a:t>
            </a:r>
            <a:r>
              <a:rPr lang="en-GB" spc="-5"/>
              <a:t> </a:t>
            </a:r>
            <a:r>
              <a:rPr lang="en-GB" spc="-10"/>
              <a:t>Rights</a:t>
            </a:r>
            <a:r>
              <a:rPr lang="en-GB" spc="-5"/>
              <a:t> </a:t>
            </a:r>
            <a:r>
              <a:rPr lang="en-GB" spc="-10"/>
              <a:t>Reserved.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5688" cy="113085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64254" y="4820146"/>
            <a:ext cx="5977181" cy="1668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5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GB"/>
              <a:t>©</a:t>
            </a:r>
            <a:r>
              <a:rPr lang="en-GB" spc="-5"/>
              <a:t> </a:t>
            </a:r>
            <a:r>
              <a:rPr lang="en-GB" spc="-10"/>
              <a:t>Copyright</a:t>
            </a:r>
            <a:r>
              <a:rPr lang="en-GB" spc="-5"/>
              <a:t> </a:t>
            </a:r>
            <a:r>
              <a:rPr lang="en-GB"/>
              <a:t>2023</a:t>
            </a:r>
            <a:r>
              <a:rPr lang="en-GB" spc="-5"/>
              <a:t> </a:t>
            </a:r>
            <a:r>
              <a:rPr lang="en-GB" spc="-10"/>
              <a:t>Fujifilm</a:t>
            </a:r>
            <a:r>
              <a:rPr lang="en-GB" spc="-5"/>
              <a:t> </a:t>
            </a:r>
            <a:r>
              <a:rPr lang="en-GB" spc="-10"/>
              <a:t>Corporation.</a:t>
            </a:r>
            <a:r>
              <a:rPr lang="en-GB" spc="-5"/>
              <a:t> </a:t>
            </a:r>
            <a:r>
              <a:rPr lang="en-GB"/>
              <a:t>All</a:t>
            </a:r>
            <a:r>
              <a:rPr lang="en-GB" spc="-5"/>
              <a:t> </a:t>
            </a:r>
            <a:r>
              <a:rPr lang="en-GB" spc="-10"/>
              <a:t>Rights</a:t>
            </a:r>
            <a:r>
              <a:rPr lang="en-GB" spc="-5"/>
              <a:t> </a:t>
            </a:r>
            <a:r>
              <a:rPr lang="en-GB" spc="-10"/>
              <a:t>Reserved.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20105688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1778" y="280480"/>
            <a:ext cx="18482130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9927" y="4372097"/>
            <a:ext cx="108206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5036" y="10821357"/>
            <a:ext cx="2620852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1" i="0">
                <a:solidFill>
                  <a:schemeClr val="bg1"/>
                </a:solidFill>
                <a:latin typeface="Aeonik"/>
                <a:cs typeface="Aeonik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GB"/>
              <a:t>©</a:t>
            </a:r>
            <a:r>
              <a:rPr lang="en-GB" spc="-5"/>
              <a:t> </a:t>
            </a:r>
            <a:r>
              <a:rPr lang="en-GB" spc="-10"/>
              <a:t>Copyright</a:t>
            </a:r>
            <a:r>
              <a:rPr lang="en-GB" spc="-5"/>
              <a:t> </a:t>
            </a:r>
            <a:r>
              <a:rPr lang="en-GB"/>
              <a:t>2023</a:t>
            </a:r>
            <a:r>
              <a:rPr lang="en-GB" spc="-5"/>
              <a:t> </a:t>
            </a:r>
            <a:r>
              <a:rPr lang="en-GB" spc="-10"/>
              <a:t>Fujifilm</a:t>
            </a:r>
            <a:r>
              <a:rPr lang="en-GB" spc="-5"/>
              <a:t> </a:t>
            </a:r>
            <a:r>
              <a:rPr lang="en-GB" spc="-10"/>
              <a:t>Corporation.</a:t>
            </a:r>
            <a:r>
              <a:rPr lang="en-GB" spc="-5"/>
              <a:t> </a:t>
            </a:r>
            <a:r>
              <a:rPr lang="en-GB"/>
              <a:t>All</a:t>
            </a:r>
            <a:r>
              <a:rPr lang="en-GB" spc="-5"/>
              <a:t> </a:t>
            </a:r>
            <a:r>
              <a:rPr lang="en-GB" spc="-10"/>
              <a:t>Rights</a:t>
            </a:r>
            <a:r>
              <a:rPr lang="en-GB" spc="-5"/>
              <a:t> </a:t>
            </a:r>
            <a:r>
              <a:rPr lang="en-GB" spc="-10"/>
              <a:t>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2758" y="2385795"/>
            <a:ext cx="17154464" cy="8730900"/>
            <a:chOff x="2111964" y="2385794"/>
            <a:chExt cx="17154464" cy="87309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1964" y="2385794"/>
              <a:ext cx="10669332" cy="8577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65193" y="10725571"/>
              <a:ext cx="1401235" cy="3911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5254" y="280480"/>
            <a:ext cx="9612390" cy="199093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110489">
              <a:spcBef>
                <a:spcPts val="2405"/>
              </a:spcBef>
            </a:pPr>
            <a:r>
              <a:t>F</a:t>
            </a:r>
            <a:r>
              <a:rPr lang="de-DE"/>
              <a:t>UJIFILM</a:t>
            </a:r>
            <a:r>
              <a:rPr spc="-195"/>
              <a:t> </a:t>
            </a:r>
            <a:r>
              <a:rPr spc="-10"/>
              <a:t>Kangaroo</a:t>
            </a:r>
          </a:p>
          <a:p>
            <a:pPr marL="101600" marR="5080" indent="-89535">
              <a:lnSpc>
                <a:spcPts val="3710"/>
              </a:lnSpc>
              <a:spcBef>
                <a:spcPts val="1480"/>
              </a:spcBef>
            </a:pPr>
            <a:r>
              <a:rPr sz="3300"/>
              <a:t>Plug</a:t>
            </a:r>
            <a:r>
              <a:rPr sz="3300" spc="-85"/>
              <a:t> </a:t>
            </a:r>
            <a:r>
              <a:rPr lang="de-DE" sz="3300" spc="-85"/>
              <a:t>and</a:t>
            </a:r>
            <a:r>
              <a:rPr sz="3300" spc="-80"/>
              <a:t> </a:t>
            </a:r>
            <a:r>
              <a:rPr sz="3300"/>
              <a:t>Play</a:t>
            </a:r>
            <a:r>
              <a:rPr lang="de-DE" sz="3300" spc="-85"/>
              <a:t> l</a:t>
            </a:r>
            <a:r>
              <a:rPr sz="3300" spc="-90" err="1"/>
              <a:t>ong</a:t>
            </a:r>
            <a:r>
              <a:rPr sz="3300" spc="-90"/>
              <a:t>-</a:t>
            </a:r>
            <a:r>
              <a:rPr lang="de-DE" sz="3300" spc="-20"/>
              <a:t>t</a:t>
            </a:r>
            <a:r>
              <a:rPr sz="3300" spc="-20"/>
              <a:t>erm </a:t>
            </a:r>
            <a:r>
              <a:rPr lang="de-DE" sz="3300"/>
              <a:t>d</a:t>
            </a:r>
            <a:r>
              <a:rPr sz="3300" err="1"/>
              <a:t>ata</a:t>
            </a:r>
            <a:r>
              <a:rPr sz="3300" spc="-85"/>
              <a:t> </a:t>
            </a:r>
            <a:r>
              <a:rPr sz="3300" spc="-10"/>
              <a:t>archiving</a:t>
            </a:r>
            <a:r>
              <a:rPr lang="de-DE" sz="3300" spc="-85"/>
              <a:t> </a:t>
            </a:r>
            <a:r>
              <a:rPr lang="de-DE" sz="3300" err="1"/>
              <a:t>solution</a:t>
            </a:r>
            <a:endParaRPr sz="3300"/>
          </a:p>
        </p:txBody>
      </p:sp>
      <p:sp>
        <p:nvSpPr>
          <p:cNvPr id="7" name="object 7"/>
          <p:cNvSpPr txBox="1"/>
          <p:nvPr/>
        </p:nvSpPr>
        <p:spPr>
          <a:xfrm>
            <a:off x="14820963" y="5591865"/>
            <a:ext cx="3827145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150" b="1" spc="-10" dirty="0">
                <a:solidFill>
                  <a:srgbClr val="FFFFFF"/>
                </a:solidFill>
                <a:latin typeface="Aeonik"/>
                <a:cs typeface="Aeonik"/>
              </a:rPr>
              <a:t>Reliable</a:t>
            </a:r>
            <a:r>
              <a:rPr sz="2150" b="1" spc="-4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40" dirty="0">
                <a:solidFill>
                  <a:srgbClr val="FFFFFF"/>
                </a:solidFill>
                <a:latin typeface="Aeonik"/>
                <a:cs typeface="Aeonik"/>
              </a:rPr>
              <a:t>LTO-</a:t>
            </a:r>
            <a:r>
              <a:rPr sz="2150" b="1" spc="-35" dirty="0">
                <a:solidFill>
                  <a:srgbClr val="FFFFFF"/>
                </a:solidFill>
                <a:latin typeface="Aeonik"/>
                <a:cs typeface="Aeonik"/>
              </a:rPr>
              <a:t>Tape</a:t>
            </a:r>
            <a:r>
              <a:rPr sz="2150" b="1" spc="-4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 dirty="0">
                <a:solidFill>
                  <a:srgbClr val="FFFFFF"/>
                </a:solidFill>
                <a:latin typeface="Aeonik"/>
                <a:cs typeface="Aeonik"/>
              </a:rPr>
              <a:t>Technology</a:t>
            </a:r>
            <a:endParaRPr sz="2150" dirty="0">
              <a:latin typeface="Aeonik"/>
              <a:cs typeface="Aeoni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176820" y="1812088"/>
            <a:ext cx="6090402" cy="1514389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1278890">
              <a:lnSpc>
                <a:spcPct val="102299"/>
              </a:lnSpc>
              <a:spcBef>
                <a:spcPts val="35"/>
              </a:spcBef>
            </a:pPr>
            <a:r>
              <a:rPr sz="3200" b="1" spc="-25">
                <a:solidFill>
                  <a:srgbClr val="FFFFFF"/>
                </a:solidFill>
                <a:latin typeface="Aeonik"/>
                <a:cs typeface="Aeonik"/>
              </a:rPr>
              <a:t>Hardware,</a:t>
            </a:r>
            <a:r>
              <a:rPr sz="3200" b="1" spc="-7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3200" b="1" spc="-25">
                <a:solidFill>
                  <a:srgbClr val="FFFFFF"/>
                </a:solidFill>
                <a:latin typeface="Aeonik"/>
                <a:cs typeface="Aeonik"/>
              </a:rPr>
              <a:t>software </a:t>
            </a:r>
            <a:r>
              <a:rPr sz="3200" b="1">
                <a:solidFill>
                  <a:srgbClr val="FFFFFF"/>
                </a:solidFill>
                <a:latin typeface="Aeonik"/>
                <a:cs typeface="Aeonik"/>
              </a:rPr>
              <a:t>and</a:t>
            </a:r>
            <a:r>
              <a:rPr sz="3200" b="1" spc="-5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3200" b="1">
                <a:solidFill>
                  <a:srgbClr val="FFFFFF"/>
                </a:solidFill>
                <a:latin typeface="Aeonik"/>
                <a:cs typeface="Aeonik"/>
              </a:rPr>
              <a:t>tape</a:t>
            </a:r>
            <a:r>
              <a:rPr sz="3200" b="1" spc="-5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3200" b="1" spc="-10">
                <a:solidFill>
                  <a:srgbClr val="FFFFFF"/>
                </a:solidFill>
                <a:latin typeface="Aeonik"/>
                <a:cs typeface="Aeonik"/>
              </a:rPr>
              <a:t>included.</a:t>
            </a:r>
            <a:endParaRPr sz="3200">
              <a:latin typeface="Aeonik"/>
              <a:cs typeface="Aeonik"/>
            </a:endParaRPr>
          </a:p>
          <a:p>
            <a:pPr marL="12700">
              <a:spcBef>
                <a:spcPts val="55"/>
              </a:spcBef>
            </a:pPr>
            <a:r>
              <a:rPr sz="3200" b="1">
                <a:solidFill>
                  <a:srgbClr val="FFFFFF"/>
                </a:solidFill>
                <a:latin typeface="Aeonik"/>
                <a:cs typeface="Aeonik"/>
              </a:rPr>
              <a:t>All</a:t>
            </a:r>
            <a:r>
              <a:rPr sz="3200" b="1" spc="-2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3200" b="1" spc="-10">
                <a:solidFill>
                  <a:srgbClr val="FFFFFF"/>
                </a:solidFill>
                <a:latin typeface="Aeonik"/>
                <a:cs typeface="Aeonik"/>
              </a:rPr>
              <a:t>components</a:t>
            </a:r>
            <a:r>
              <a:rPr sz="3200" b="1" spc="-25">
                <a:solidFill>
                  <a:srgbClr val="FFFFFF"/>
                </a:solidFill>
                <a:latin typeface="Aeonik"/>
                <a:cs typeface="Aeonik"/>
              </a:rPr>
              <a:t> pre-</a:t>
            </a:r>
            <a:r>
              <a:rPr sz="3200" b="1" spc="-10">
                <a:solidFill>
                  <a:srgbClr val="FFFFFF"/>
                </a:solidFill>
                <a:latin typeface="Aeonik"/>
                <a:cs typeface="Aeonik"/>
              </a:rPr>
              <a:t>installed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.</a:t>
            </a:r>
            <a:endParaRPr sz="2150">
              <a:latin typeface="Aeonik"/>
              <a:cs typeface="Aeoni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828856" y="4511675"/>
            <a:ext cx="4438365" cy="34240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de-DE" sz="2150" b="1" dirty="0">
                <a:solidFill>
                  <a:srgbClr val="FFFFFF"/>
                </a:solidFill>
                <a:latin typeface="Aeonik"/>
                <a:cs typeface="Aeonik"/>
              </a:rPr>
              <a:t>FUJIFILM </a:t>
            </a:r>
            <a:r>
              <a:rPr sz="2150" b="1" dirty="0">
                <a:solidFill>
                  <a:srgbClr val="FFFFFF"/>
                </a:solidFill>
                <a:latin typeface="Aeonik"/>
                <a:cs typeface="Aeonik"/>
              </a:rPr>
              <a:t>Object</a:t>
            </a:r>
            <a:r>
              <a:rPr sz="2150" b="1" spc="-8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 dirty="0">
                <a:solidFill>
                  <a:srgbClr val="FFFFFF"/>
                </a:solidFill>
                <a:latin typeface="Aeonik"/>
                <a:cs typeface="Aeonik"/>
              </a:rPr>
              <a:t>Archive</a:t>
            </a:r>
            <a:r>
              <a:rPr sz="2150" b="1" spc="-8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lang="de-DE" sz="2150" b="1" spc="-10" dirty="0">
                <a:solidFill>
                  <a:srgbClr val="FFFFFF"/>
                </a:solidFill>
                <a:latin typeface="Aeonik"/>
                <a:cs typeface="Aeonik"/>
              </a:rPr>
              <a:t>S</a:t>
            </a:r>
            <a:r>
              <a:rPr sz="2150" b="1" spc="-10" dirty="0" err="1">
                <a:solidFill>
                  <a:srgbClr val="FFFFFF"/>
                </a:solidFill>
                <a:latin typeface="Aeonik"/>
                <a:cs typeface="Aeonik"/>
              </a:rPr>
              <a:t>oftware</a:t>
            </a:r>
            <a:endParaRPr sz="2150" dirty="0">
              <a:latin typeface="Aeonik"/>
              <a:cs typeface="Aeoni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90413" y="6700237"/>
            <a:ext cx="2863215" cy="352425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GB" sz="2150" b="1">
                <a:solidFill>
                  <a:srgbClr val="FFFFFF"/>
                </a:solidFill>
                <a:latin typeface="Aeonik"/>
                <a:cs typeface="Aeonik"/>
              </a:rPr>
              <a:t>1PB</a:t>
            </a:r>
            <a:r>
              <a:rPr lang="en-GB" sz="2150" b="1" spc="-40">
                <a:solidFill>
                  <a:srgbClr val="FFFFFF"/>
                </a:solidFill>
                <a:latin typeface="Aeonik"/>
                <a:cs typeface="Aeonik"/>
              </a:rPr>
              <a:t>+ 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Storage</a:t>
            </a:r>
            <a:r>
              <a:rPr sz="2150" b="1" spc="-4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Capacity</a:t>
            </a:r>
            <a:endParaRPr sz="2150">
              <a:latin typeface="Aeonik"/>
              <a:cs typeface="Aeoni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4033685" y="4587875"/>
            <a:ext cx="198946" cy="2388048"/>
            <a:chOff x="18950222" y="3917652"/>
            <a:chExt cx="198946" cy="2388048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50222" y="3917652"/>
              <a:ext cx="198946" cy="19894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50222" y="6106754"/>
              <a:ext cx="198946" cy="1989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50222" y="5012203"/>
              <a:ext cx="198946" cy="198946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06869" y="2591527"/>
            <a:ext cx="12460353" cy="8525168"/>
            <a:chOff x="6806075" y="2591526"/>
            <a:chExt cx="12460353" cy="8525168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06075" y="2591526"/>
              <a:ext cx="6491949" cy="80645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65193" y="10725571"/>
              <a:ext cx="1401235" cy="3911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76698" y="280480"/>
            <a:ext cx="11409746" cy="199093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78740">
              <a:spcBef>
                <a:spcPts val="2405"/>
              </a:spcBef>
            </a:pPr>
            <a:r>
              <a:t>F</a:t>
            </a:r>
            <a:r>
              <a:rPr lang="de-DE"/>
              <a:t>UJIFILM</a:t>
            </a:r>
            <a:r>
              <a:rPr spc="-195"/>
              <a:t> </a:t>
            </a:r>
            <a:r>
              <a:rPr spc="-10"/>
              <a:t>Kangaroo</a:t>
            </a:r>
          </a:p>
          <a:p>
            <a:pPr marL="70485" marR="217804" indent="-58419">
              <a:lnSpc>
                <a:spcPts val="3710"/>
              </a:lnSpc>
              <a:spcBef>
                <a:spcPts val="1480"/>
              </a:spcBef>
            </a:pPr>
            <a:r>
              <a:rPr sz="3300" spc="-50"/>
              <a:t>Turn-</a:t>
            </a:r>
            <a:r>
              <a:rPr sz="3300"/>
              <a:t>Key</a:t>
            </a:r>
            <a:r>
              <a:rPr sz="3300" spc="-100"/>
              <a:t> </a:t>
            </a:r>
            <a:r>
              <a:rPr sz="3300"/>
              <a:t>Ready</a:t>
            </a:r>
            <a:r>
              <a:rPr sz="3300" spc="-95"/>
              <a:t> </a:t>
            </a:r>
            <a:r>
              <a:rPr sz="3300"/>
              <a:t>-</a:t>
            </a:r>
            <a:r>
              <a:rPr sz="3300" spc="-100"/>
              <a:t> </a:t>
            </a:r>
            <a:r>
              <a:rPr sz="3300"/>
              <a:t>All</a:t>
            </a:r>
            <a:r>
              <a:rPr sz="3300" spc="-95"/>
              <a:t> </a:t>
            </a:r>
            <a:r>
              <a:rPr sz="3300" spc="-10"/>
              <a:t>Components </a:t>
            </a:r>
            <a:r>
              <a:rPr sz="3300" spc="-35"/>
              <a:t>Pre-</a:t>
            </a:r>
            <a:r>
              <a:rPr sz="3300" spc="-10"/>
              <a:t>Installed</a:t>
            </a:r>
            <a:endParaRPr sz="3300"/>
          </a:p>
        </p:txBody>
      </p:sp>
      <p:sp>
        <p:nvSpPr>
          <p:cNvPr id="8" name="object 8"/>
          <p:cNvSpPr/>
          <p:nvPr/>
        </p:nvSpPr>
        <p:spPr>
          <a:xfrm>
            <a:off x="5709444" y="5064746"/>
            <a:ext cx="685165" cy="0"/>
          </a:xfrm>
          <a:custGeom>
            <a:avLst/>
            <a:gdLst/>
            <a:ahLst/>
            <a:cxnLst/>
            <a:rect l="l" t="t" r="r" b="b"/>
            <a:pathLst>
              <a:path w="685164">
                <a:moveTo>
                  <a:pt x="684785" y="0"/>
                </a:moveTo>
                <a:lnTo>
                  <a:pt x="0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24898" y="4965273"/>
            <a:ext cx="198946" cy="198946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FA0BAAA2-D8A7-AD05-075C-881719AB3704}"/>
              </a:ext>
            </a:extLst>
          </p:cNvPr>
          <p:cNvGrpSpPr/>
          <p:nvPr/>
        </p:nvGrpSpPr>
        <p:grpSpPr>
          <a:xfrm>
            <a:off x="5786913" y="3825875"/>
            <a:ext cx="883731" cy="198946"/>
            <a:chOff x="5786913" y="5036277"/>
            <a:chExt cx="883731" cy="198946"/>
          </a:xfrm>
        </p:grpSpPr>
        <p:sp>
          <p:nvSpPr>
            <p:cNvPr id="9" name="object 9"/>
            <p:cNvSpPr/>
            <p:nvPr/>
          </p:nvSpPr>
          <p:spPr>
            <a:xfrm>
              <a:off x="5786913" y="5140986"/>
              <a:ext cx="685165" cy="0"/>
            </a:xfrm>
            <a:custGeom>
              <a:avLst/>
              <a:gdLst/>
              <a:ahLst/>
              <a:cxnLst/>
              <a:rect l="l" t="t" r="r" b="b"/>
              <a:pathLst>
                <a:path w="685164">
                  <a:moveTo>
                    <a:pt x="684785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71698" y="5036277"/>
              <a:ext cx="198946" cy="198946"/>
            </a:xfrm>
            <a:prstGeom prst="rect">
              <a:avLst/>
            </a:prstGeom>
          </p:spPr>
        </p:pic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A5121CEE-3714-FCB6-F906-E50C7FFC78F2}"/>
              </a:ext>
            </a:extLst>
          </p:cNvPr>
          <p:cNvGrpSpPr/>
          <p:nvPr/>
        </p:nvGrpSpPr>
        <p:grpSpPr>
          <a:xfrm>
            <a:off x="13540195" y="6157947"/>
            <a:ext cx="884112" cy="198946"/>
            <a:chOff x="13434837" y="5036614"/>
            <a:chExt cx="884112" cy="198946"/>
          </a:xfrm>
        </p:grpSpPr>
        <p:sp>
          <p:nvSpPr>
            <p:cNvPr id="10" name="object 10"/>
            <p:cNvSpPr/>
            <p:nvPr/>
          </p:nvSpPr>
          <p:spPr>
            <a:xfrm>
              <a:off x="13633784" y="5141323"/>
              <a:ext cx="685165" cy="0"/>
            </a:xfrm>
            <a:custGeom>
              <a:avLst/>
              <a:gdLst/>
              <a:ahLst/>
              <a:cxnLst/>
              <a:rect l="l" t="t" r="r" b="b"/>
              <a:pathLst>
                <a:path w="685165">
                  <a:moveTo>
                    <a:pt x="0" y="0"/>
                  </a:moveTo>
                  <a:lnTo>
                    <a:pt x="684785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34837" y="5036614"/>
              <a:ext cx="198946" cy="198946"/>
            </a:xfrm>
            <a:prstGeom prst="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117DEA3-680F-77AA-C1C1-A93235088679}"/>
              </a:ext>
            </a:extLst>
          </p:cNvPr>
          <p:cNvGrpSpPr/>
          <p:nvPr/>
        </p:nvGrpSpPr>
        <p:grpSpPr>
          <a:xfrm>
            <a:off x="13540195" y="7407275"/>
            <a:ext cx="884112" cy="198946"/>
            <a:chOff x="13434837" y="6130821"/>
            <a:chExt cx="884112" cy="198946"/>
          </a:xfrm>
        </p:grpSpPr>
        <p:sp>
          <p:nvSpPr>
            <p:cNvPr id="11" name="object 11"/>
            <p:cNvSpPr/>
            <p:nvPr/>
          </p:nvSpPr>
          <p:spPr>
            <a:xfrm>
              <a:off x="13633784" y="6235530"/>
              <a:ext cx="685165" cy="0"/>
            </a:xfrm>
            <a:custGeom>
              <a:avLst/>
              <a:gdLst/>
              <a:ahLst/>
              <a:cxnLst/>
              <a:rect l="l" t="t" r="r" b="b"/>
              <a:pathLst>
                <a:path w="685165">
                  <a:moveTo>
                    <a:pt x="0" y="0"/>
                  </a:moveTo>
                  <a:lnTo>
                    <a:pt x="684785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34837" y="6130821"/>
              <a:ext cx="198946" cy="19894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642505" y="3731302"/>
            <a:ext cx="3861874" cy="1504258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R="5080" algn="r">
              <a:spcBef>
                <a:spcPts val="90"/>
              </a:spcBef>
            </a:pPr>
            <a:r>
              <a:rPr sz="2150" b="1">
                <a:solidFill>
                  <a:srgbClr val="FFFFFF"/>
                </a:solidFill>
                <a:latin typeface="Aeonik"/>
                <a:cs typeface="Aeonik"/>
              </a:rPr>
              <a:t>Monitor</a:t>
            </a:r>
            <a:r>
              <a:rPr sz="2150" b="1" spc="-7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>
                <a:solidFill>
                  <a:srgbClr val="FFFFFF"/>
                </a:solidFill>
                <a:latin typeface="Aeonik"/>
                <a:cs typeface="Aeonik"/>
              </a:rPr>
              <a:t>and</a:t>
            </a:r>
            <a:r>
              <a:rPr sz="2150" b="1" spc="-7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keyboard</a:t>
            </a:r>
            <a:endParaRPr sz="2150">
              <a:latin typeface="Aeonik"/>
              <a:cs typeface="Aeonik"/>
            </a:endParaRPr>
          </a:p>
          <a:p>
            <a:pPr>
              <a:lnSpc>
                <a:spcPct val="100000"/>
              </a:lnSpc>
            </a:pPr>
            <a:endParaRPr sz="2400">
              <a:latin typeface="Aeonik"/>
              <a:cs typeface="Aeonik"/>
            </a:endParaRPr>
          </a:p>
          <a:p>
            <a:pPr>
              <a:spcBef>
                <a:spcPts val="30"/>
              </a:spcBef>
            </a:pPr>
            <a:endParaRPr lang="de-DE" sz="3000">
              <a:latin typeface="Aeonik"/>
              <a:cs typeface="Aeonik"/>
            </a:endParaRPr>
          </a:p>
          <a:p>
            <a:pPr marR="5080" algn="r">
              <a:spcBef>
                <a:spcPts val="5"/>
              </a:spcBef>
            </a:pPr>
            <a:r>
              <a:rPr lang="en-GB" sz="2150" b="1" spc="-10">
                <a:solidFill>
                  <a:srgbClr val="FFFFFF"/>
                </a:solidFill>
                <a:latin typeface="Aeonik"/>
                <a:cs typeface="Aeonik"/>
              </a:rPr>
              <a:t>Tape Library</a:t>
            </a:r>
            <a:r>
              <a:rPr sz="2150" b="1" spc="-6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>
                <a:solidFill>
                  <a:srgbClr val="FFFFFF"/>
                </a:solidFill>
                <a:latin typeface="Aeonik"/>
                <a:cs typeface="Aeonik"/>
              </a:rPr>
              <a:t>and</a:t>
            </a:r>
            <a:r>
              <a:rPr sz="2150" b="1" spc="-3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25">
                <a:solidFill>
                  <a:srgbClr val="FFFFFF"/>
                </a:solidFill>
                <a:latin typeface="Aeonik"/>
                <a:cs typeface="Aeonik"/>
              </a:rPr>
              <a:t>LTO</a:t>
            </a:r>
            <a:r>
              <a:rPr sz="2150" b="1" spc="-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tapes</a:t>
            </a:r>
            <a:endParaRPr sz="2150">
              <a:latin typeface="Aeonik"/>
              <a:cs typeface="Aeonik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777244" y="6035675"/>
            <a:ext cx="4706204" cy="1648913"/>
          </a:xfrm>
          <a:prstGeom prst="rect">
            <a:avLst/>
          </a:prstGeom>
        </p:spPr>
        <p:txBody>
          <a:bodyPr vert="horz" wrap="square" lIns="0" tIns="4445" rIns="0" bIns="0" rtlCol="0" anchor="t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35"/>
              </a:spcBef>
            </a:pPr>
            <a:r>
              <a:rPr sz="2150" b="1">
                <a:solidFill>
                  <a:srgbClr val="FFFFFF"/>
                </a:solidFill>
                <a:latin typeface="Aeonik"/>
                <a:cs typeface="Aeonik"/>
              </a:rPr>
              <a:t>Server</a:t>
            </a:r>
            <a:r>
              <a:rPr sz="2150" b="1" spc="-75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>
                <a:solidFill>
                  <a:srgbClr val="FFFFFF"/>
                </a:solidFill>
                <a:latin typeface="Aeonik"/>
                <a:cs typeface="Aeonik"/>
              </a:rPr>
              <a:t>incl.</a:t>
            </a:r>
            <a:r>
              <a:rPr lang="en-GB" sz="2150" b="1" spc="-75">
                <a:solidFill>
                  <a:srgbClr val="FFFFFF"/>
                </a:solidFill>
                <a:latin typeface="Aeonik"/>
                <a:cs typeface="Aeonik"/>
              </a:rPr>
              <a:t> </a:t>
            </a:r>
            <a:br>
              <a:rPr lang="en-GB" sz="2150" b="1" spc="-75">
                <a:solidFill>
                  <a:srgbClr val="FFFFFF"/>
                </a:solidFill>
                <a:latin typeface="Aeonik"/>
                <a:cs typeface="Aeonik"/>
              </a:rPr>
            </a:br>
            <a:r>
              <a:rPr lang="en-GB" sz="2150" b="1" spc="-75">
                <a:solidFill>
                  <a:srgbClr val="FFFFFF"/>
                </a:solidFill>
                <a:latin typeface="Aeonik"/>
                <a:cs typeface="Aeonik"/>
              </a:rPr>
              <a:t>FUJIFILM </a:t>
            </a:r>
            <a:r>
              <a:rPr lang="en-GB" sz="2150" b="1" spc="-10">
                <a:solidFill>
                  <a:srgbClr val="FFFFFF"/>
                </a:solidFill>
                <a:latin typeface="Aeonik"/>
                <a:cs typeface="Aeonik"/>
              </a:rPr>
              <a:t>Object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 Archive</a:t>
            </a:r>
            <a:r>
              <a:rPr sz="2150" b="1" spc="-10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150" b="1" spc="-10">
                <a:solidFill>
                  <a:srgbClr val="FFFFFF"/>
                </a:solidFill>
                <a:latin typeface="Aeonik"/>
                <a:cs typeface="Aeonik"/>
              </a:rPr>
              <a:t>Software</a:t>
            </a:r>
            <a:endParaRPr sz="2150">
              <a:latin typeface="Aeonik"/>
              <a:cs typeface="Aeonik"/>
            </a:endParaRPr>
          </a:p>
          <a:p>
            <a:pPr>
              <a:lnSpc>
                <a:spcPct val="100000"/>
              </a:lnSpc>
            </a:pPr>
            <a:endParaRPr lang="de-DE" sz="2400">
              <a:latin typeface="Aeonik"/>
              <a:cs typeface="Aeonik"/>
            </a:endParaRPr>
          </a:p>
          <a:p>
            <a:pPr marL="12700">
              <a:spcBef>
                <a:spcPts val="2135"/>
              </a:spcBef>
            </a:pPr>
            <a:r>
              <a:rPr sz="2150" b="1" spc="-25">
                <a:solidFill>
                  <a:srgbClr val="FFFFFF"/>
                </a:solidFill>
                <a:latin typeface="Aeonik"/>
                <a:cs typeface="Aeonik"/>
              </a:rPr>
              <a:t>UPS</a:t>
            </a:r>
            <a:endParaRPr sz="2150">
              <a:latin typeface="Aeonik"/>
              <a:cs typeface="Aeon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3231" y="573667"/>
            <a:ext cx="7609413" cy="197358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>
              <a:lnSpc>
                <a:spcPts val="7420"/>
              </a:lnSpc>
              <a:spcBef>
                <a:spcPts val="695"/>
              </a:spcBef>
            </a:pPr>
            <a:r>
              <a:t>Key</a:t>
            </a:r>
            <a:r>
              <a:rPr spc="-285"/>
              <a:t> </a:t>
            </a:r>
            <a:r>
              <a:t>Benefits</a:t>
            </a:r>
            <a:r>
              <a:rPr spc="-285"/>
              <a:t> </a:t>
            </a:r>
            <a:r>
              <a:rPr spc="-25"/>
              <a:t>of </a:t>
            </a:r>
            <a:r>
              <a:t>F</a:t>
            </a:r>
            <a:r>
              <a:rPr lang="de-DE"/>
              <a:t>UJIFILM</a:t>
            </a:r>
            <a:r>
              <a:rPr spc="-195"/>
              <a:t> </a:t>
            </a:r>
            <a:r>
              <a:rPr spc="-30"/>
              <a:t>Kangaroo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sz="half" idx="2"/>
          </p:nvPr>
        </p:nvSpPr>
        <p:spPr>
          <a:xfrm>
            <a:off x="1640593" y="2964559"/>
            <a:ext cx="8815308" cy="7230826"/>
          </a:xfrm>
          <a:prstGeom prst="rect">
            <a:avLst/>
          </a:prstGeom>
        </p:spPr>
        <p:txBody>
          <a:bodyPr vert="horz" wrap="square" lIns="0" tIns="267335" rIns="0" bIns="0" rtlCol="0">
            <a:spAutoFit/>
          </a:bodyPr>
          <a:lstStyle/>
          <a:p>
            <a:pPr marL="34290">
              <a:spcBef>
                <a:spcPts val="2105"/>
              </a:spcBef>
            </a:pPr>
            <a:r>
              <a:rPr spc="-10" dirty="0"/>
              <a:t>Secure</a:t>
            </a:r>
          </a:p>
          <a:p>
            <a:pPr marL="12700">
              <a:spcBef>
                <a:spcPts val="1150"/>
              </a:spcBef>
            </a:pPr>
            <a:r>
              <a:rPr sz="2000" spc="305" dirty="0"/>
              <a:t>→</a:t>
            </a:r>
            <a:r>
              <a:rPr sz="2000" spc="-30" dirty="0"/>
              <a:t> </a:t>
            </a:r>
            <a:r>
              <a:rPr sz="2000" b="0" dirty="0"/>
              <a:t>All</a:t>
            </a:r>
            <a:r>
              <a:rPr sz="2000" b="0" spc="-55" dirty="0"/>
              <a:t> </a:t>
            </a:r>
            <a:r>
              <a:rPr sz="2000" b="0" dirty="0"/>
              <a:t>security</a:t>
            </a:r>
            <a:r>
              <a:rPr sz="2000" b="0" spc="-60" dirty="0"/>
              <a:t> </a:t>
            </a:r>
            <a:r>
              <a:rPr sz="2000" b="0" spc="-10" dirty="0"/>
              <a:t>advantages</a:t>
            </a:r>
            <a:r>
              <a:rPr sz="2000" b="0" spc="-55" dirty="0"/>
              <a:t> </a:t>
            </a:r>
            <a:r>
              <a:rPr sz="2000" b="0" dirty="0"/>
              <a:t>from</a:t>
            </a:r>
            <a:r>
              <a:rPr sz="2000" b="0" spc="-55" dirty="0"/>
              <a:t> </a:t>
            </a:r>
            <a:r>
              <a:rPr sz="2000" b="0" spc="-125" dirty="0"/>
              <a:t>LTO-</a:t>
            </a:r>
            <a:r>
              <a:rPr sz="2000" b="0" spc="-20" dirty="0"/>
              <a:t>Tape</a:t>
            </a:r>
            <a:r>
              <a:rPr sz="2000" b="0" spc="-60" dirty="0"/>
              <a:t> </a:t>
            </a:r>
            <a:r>
              <a:rPr sz="2000" b="0" spc="-10" dirty="0"/>
              <a:t>Technology</a:t>
            </a:r>
            <a:br>
              <a:rPr lang="en-GB" sz="2000" b="0" spc="305" dirty="0"/>
            </a:br>
            <a:r>
              <a:rPr lang="en-GB" sz="2000" b="0" spc="305" dirty="0"/>
              <a:t>	</a:t>
            </a:r>
            <a:r>
              <a:rPr sz="2000" b="0" dirty="0"/>
              <a:t>Higher</a:t>
            </a:r>
            <a:r>
              <a:rPr sz="2000" b="0" spc="-45" dirty="0"/>
              <a:t> </a:t>
            </a:r>
            <a:r>
              <a:rPr sz="2000" b="0" dirty="0"/>
              <a:t>data</a:t>
            </a:r>
            <a:r>
              <a:rPr sz="2000" b="0" spc="-40" dirty="0"/>
              <a:t> </a:t>
            </a:r>
            <a:r>
              <a:rPr sz="2000" b="0" spc="-10" dirty="0"/>
              <a:t>integrity</a:t>
            </a:r>
            <a:br>
              <a:rPr lang="en-GB" sz="2000" dirty="0"/>
            </a:br>
            <a:r>
              <a:rPr lang="en-GB" sz="2000" dirty="0"/>
              <a:t>	</a:t>
            </a:r>
            <a:r>
              <a:rPr sz="2000" b="0" spc="-10" dirty="0"/>
              <a:t>Longevity</a:t>
            </a:r>
            <a:r>
              <a:rPr sz="2000" b="0" spc="-50" dirty="0"/>
              <a:t> </a:t>
            </a:r>
            <a:r>
              <a:rPr sz="2000" b="0" dirty="0"/>
              <a:t>of</a:t>
            </a:r>
            <a:r>
              <a:rPr sz="2000" b="0" spc="-50" dirty="0"/>
              <a:t> </a:t>
            </a:r>
            <a:r>
              <a:rPr sz="2000" b="0" dirty="0"/>
              <a:t>30</a:t>
            </a:r>
            <a:r>
              <a:rPr sz="2000" b="0" spc="-50" dirty="0"/>
              <a:t> </a:t>
            </a:r>
            <a:r>
              <a:rPr sz="2000" b="0" spc="-10" dirty="0"/>
              <a:t>years</a:t>
            </a:r>
            <a:r>
              <a:rPr lang="en-GB" sz="2000" b="0" spc="-10" dirty="0"/>
              <a:t> plus.</a:t>
            </a:r>
            <a:br>
              <a:rPr lang="en-GB" sz="2000" dirty="0"/>
            </a:br>
            <a:r>
              <a:rPr lang="en-GB" sz="2000" dirty="0"/>
              <a:t>	</a:t>
            </a:r>
            <a:r>
              <a:rPr lang="en-GB" sz="2000" b="0" spc="-10" dirty="0"/>
              <a:t>Reduced vulnerability</a:t>
            </a:r>
            <a:r>
              <a:rPr sz="2000" b="0" spc="-65" dirty="0"/>
              <a:t> </a:t>
            </a:r>
            <a:r>
              <a:rPr sz="2000" b="0" dirty="0"/>
              <a:t>to</a:t>
            </a:r>
            <a:r>
              <a:rPr sz="2000" b="0" spc="-60" dirty="0"/>
              <a:t> </a:t>
            </a:r>
            <a:r>
              <a:rPr sz="2000" b="0" spc="-10" dirty="0"/>
              <a:t>hackers</a:t>
            </a:r>
            <a:r>
              <a:rPr sz="2000" b="0" spc="-65" dirty="0"/>
              <a:t> </a:t>
            </a:r>
            <a:r>
              <a:rPr sz="2000" b="0" dirty="0"/>
              <a:t>and</a:t>
            </a:r>
            <a:r>
              <a:rPr sz="2000" b="0" spc="-60" dirty="0"/>
              <a:t> </a:t>
            </a:r>
            <a:r>
              <a:rPr sz="2000" b="0" dirty="0"/>
              <a:t>cyber</a:t>
            </a:r>
            <a:r>
              <a:rPr lang="en-GB" sz="2000" b="0" spc="-65" dirty="0"/>
              <a:t>-</a:t>
            </a:r>
            <a:r>
              <a:rPr sz="2000" b="0" spc="-10" dirty="0"/>
              <a:t>attacks</a:t>
            </a:r>
            <a:r>
              <a:rPr sz="2000" b="0" spc="-65" dirty="0"/>
              <a:t> </a:t>
            </a:r>
            <a:r>
              <a:rPr lang="en-GB" sz="2000" b="0" spc="-65" dirty="0"/>
              <a:t>due</a:t>
            </a:r>
            <a:r>
              <a:rPr sz="2000" b="0" spc="-60" dirty="0"/>
              <a:t> </a:t>
            </a:r>
            <a:r>
              <a:rPr sz="2000" b="0" dirty="0"/>
              <a:t>to</a:t>
            </a:r>
            <a:r>
              <a:rPr lang="en-GB" sz="2000" b="0" dirty="0"/>
              <a:t> the</a:t>
            </a:r>
            <a:r>
              <a:rPr sz="2000" b="0" spc="-65" dirty="0"/>
              <a:t> </a:t>
            </a:r>
            <a:r>
              <a:rPr sz="2000" b="0" spc="-20" dirty="0"/>
              <a:t>air-</a:t>
            </a:r>
            <a:r>
              <a:rPr sz="2000" b="0" spc="-25" dirty="0"/>
              <a:t>gap</a:t>
            </a:r>
            <a:r>
              <a:rPr lang="en-GB" sz="2000" b="0" spc="-25" dirty="0"/>
              <a:t>.</a:t>
            </a:r>
          </a:p>
          <a:p>
            <a:pPr marL="12700">
              <a:spcBef>
                <a:spcPts val="605"/>
              </a:spcBef>
            </a:pPr>
            <a:r>
              <a:rPr sz="2000" spc="305" dirty="0"/>
              <a:t>→</a:t>
            </a:r>
            <a:r>
              <a:rPr sz="2000" spc="-5" dirty="0"/>
              <a:t> </a:t>
            </a:r>
            <a:r>
              <a:rPr lang="en-GB" sz="2000" spc="-5" dirty="0"/>
              <a:t>Future-proof advantages from FUJIFILM Object Archive software</a:t>
            </a:r>
            <a:br>
              <a:rPr lang="en-GB" sz="2000" spc="-5" dirty="0"/>
            </a:br>
            <a:r>
              <a:rPr lang="en-GB" sz="2000" spc="-5" dirty="0"/>
              <a:t>	</a:t>
            </a:r>
            <a:r>
              <a:rPr sz="2000" b="0" spc="-30" dirty="0"/>
              <a:t>Self-</a:t>
            </a:r>
            <a:r>
              <a:rPr sz="2000" b="0" dirty="0"/>
              <a:t>healing</a:t>
            </a:r>
            <a:r>
              <a:rPr sz="2000" b="0" spc="-30" dirty="0"/>
              <a:t> </a:t>
            </a:r>
            <a:r>
              <a:rPr sz="2000" b="0" spc="-10" dirty="0"/>
              <a:t>system</a:t>
            </a:r>
            <a:r>
              <a:rPr sz="2000" b="0" spc="-35" dirty="0"/>
              <a:t> </a:t>
            </a:r>
            <a:r>
              <a:rPr sz="2000" b="0" spc="-20" dirty="0"/>
              <a:t>architecture</a:t>
            </a:r>
            <a:r>
              <a:rPr sz="2000" b="0" spc="-30" dirty="0"/>
              <a:t> </a:t>
            </a:r>
            <a:endParaRPr sz="2000" dirty="0"/>
          </a:p>
          <a:p>
            <a:pPr marL="12700">
              <a:spcBef>
                <a:spcPts val="605"/>
              </a:spcBef>
            </a:pPr>
            <a:r>
              <a:rPr lang="en-GB" sz="2000" b="0" spc="305" dirty="0"/>
              <a:t>	</a:t>
            </a:r>
            <a:r>
              <a:rPr sz="2000" b="0" dirty="0"/>
              <a:t>ISO</a:t>
            </a:r>
            <a:r>
              <a:rPr sz="2000" b="0" spc="-45" dirty="0"/>
              <a:t> </a:t>
            </a:r>
            <a:r>
              <a:rPr sz="2000" b="0" dirty="0"/>
              <a:t>27001</a:t>
            </a:r>
            <a:r>
              <a:rPr sz="2000" b="0" spc="-45" dirty="0"/>
              <a:t> </a:t>
            </a:r>
            <a:r>
              <a:rPr sz="2000" b="0" spc="-10" dirty="0"/>
              <a:t>certified</a:t>
            </a:r>
            <a:endParaRPr sz="1900" dirty="0"/>
          </a:p>
          <a:p>
            <a:pPr>
              <a:spcBef>
                <a:spcPts val="55"/>
              </a:spcBef>
            </a:pPr>
            <a:endParaRPr sz="2850" dirty="0"/>
          </a:p>
          <a:p>
            <a:pPr marL="34290"/>
            <a:r>
              <a:rPr spc="-20" dirty="0"/>
              <a:t>Open</a:t>
            </a:r>
          </a:p>
          <a:p>
            <a:pPr marL="12700">
              <a:spcBef>
                <a:spcPts val="1150"/>
              </a:spcBef>
            </a:pPr>
            <a:r>
              <a:rPr sz="2000" spc="305" dirty="0"/>
              <a:t>→</a:t>
            </a:r>
            <a:r>
              <a:rPr sz="2000" dirty="0"/>
              <a:t> </a:t>
            </a:r>
            <a:r>
              <a:rPr sz="2000" b="0" spc="-30" dirty="0"/>
              <a:t>Self-</a:t>
            </a:r>
            <a:r>
              <a:rPr sz="2000" b="0" dirty="0"/>
              <a:t>describing</a:t>
            </a:r>
            <a:r>
              <a:rPr sz="2000" b="0" spc="-25" dirty="0"/>
              <a:t> </a:t>
            </a:r>
            <a:r>
              <a:rPr sz="2000" b="0" spc="-10" dirty="0"/>
              <a:t>system</a:t>
            </a:r>
            <a:endParaRPr sz="2000" dirty="0"/>
          </a:p>
          <a:p>
            <a:pPr marL="12700">
              <a:spcBef>
                <a:spcPts val="605"/>
              </a:spcBef>
            </a:pPr>
            <a:r>
              <a:rPr sz="2000" spc="305" dirty="0"/>
              <a:t>→</a:t>
            </a:r>
            <a:r>
              <a:rPr sz="2000" spc="-20" dirty="0"/>
              <a:t> </a:t>
            </a:r>
            <a:r>
              <a:rPr lang="en-GB" sz="2000" b="0" spc="-20" dirty="0"/>
              <a:t>No</a:t>
            </a:r>
            <a:r>
              <a:rPr sz="2000" b="0" spc="-45" dirty="0"/>
              <a:t> </a:t>
            </a:r>
            <a:r>
              <a:rPr sz="2000" b="0" dirty="0"/>
              <a:t>vendor</a:t>
            </a:r>
            <a:r>
              <a:rPr sz="2000" b="0" spc="-45" dirty="0"/>
              <a:t> </a:t>
            </a:r>
            <a:r>
              <a:rPr sz="2000" b="0" spc="-35" dirty="0"/>
              <a:t>lock-</a:t>
            </a:r>
            <a:r>
              <a:rPr sz="2000" b="0" spc="-25" dirty="0"/>
              <a:t>in</a:t>
            </a:r>
            <a:endParaRPr sz="2000" dirty="0"/>
          </a:p>
          <a:p>
            <a:pPr marL="12700">
              <a:spcBef>
                <a:spcPts val="605"/>
              </a:spcBef>
            </a:pPr>
            <a:r>
              <a:rPr sz="2000" spc="305" dirty="0"/>
              <a:t>→</a:t>
            </a:r>
            <a:r>
              <a:rPr sz="2000" spc="-15" dirty="0"/>
              <a:t> </a:t>
            </a:r>
            <a:r>
              <a:rPr lang="en-GB" sz="2000" b="0" spc="-40" dirty="0"/>
              <a:t>C</a:t>
            </a:r>
            <a:r>
              <a:rPr sz="2000" b="0" spc="-10" dirty="0" err="1"/>
              <a:t>ompatible</a:t>
            </a:r>
            <a:r>
              <a:rPr sz="2000" b="0" spc="-45" dirty="0"/>
              <a:t> </a:t>
            </a:r>
            <a:r>
              <a:rPr sz="2000" b="0" dirty="0"/>
              <a:t>with</a:t>
            </a:r>
            <a:r>
              <a:rPr sz="2000" b="0" spc="-40" dirty="0"/>
              <a:t> </a:t>
            </a:r>
            <a:r>
              <a:rPr sz="2000" b="0" dirty="0"/>
              <a:t>various</a:t>
            </a:r>
            <a:r>
              <a:rPr sz="2000" b="0" spc="-40" dirty="0"/>
              <a:t> </a:t>
            </a:r>
            <a:r>
              <a:rPr sz="2000" b="0" dirty="0"/>
              <a:t>disk</a:t>
            </a:r>
            <a:r>
              <a:rPr sz="2000" b="0" spc="-45" dirty="0"/>
              <a:t> </a:t>
            </a:r>
            <a:r>
              <a:rPr sz="2000" b="0" dirty="0"/>
              <a:t>and</a:t>
            </a:r>
            <a:r>
              <a:rPr sz="2000" b="0" spc="-40" dirty="0"/>
              <a:t> </a:t>
            </a:r>
            <a:r>
              <a:rPr sz="2000" b="0" dirty="0"/>
              <a:t>tape</a:t>
            </a:r>
            <a:r>
              <a:rPr sz="2000" b="0" spc="-40" dirty="0"/>
              <a:t> </a:t>
            </a:r>
            <a:r>
              <a:rPr sz="2000" b="0" spc="-10" dirty="0"/>
              <a:t>systems</a:t>
            </a:r>
            <a:endParaRPr sz="2000" dirty="0"/>
          </a:p>
          <a:p>
            <a:pPr>
              <a:lnSpc>
                <a:spcPct val="100000"/>
              </a:lnSpc>
            </a:pPr>
            <a:endParaRPr sz="2900" dirty="0"/>
          </a:p>
          <a:p>
            <a:pPr marL="34290"/>
            <a:r>
              <a:rPr spc="-10" dirty="0"/>
              <a:t>Sustainable</a:t>
            </a:r>
          </a:p>
          <a:p>
            <a:pPr marL="12700">
              <a:spcBef>
                <a:spcPts val="1150"/>
              </a:spcBef>
            </a:pPr>
            <a:r>
              <a:rPr sz="2000" spc="305" dirty="0"/>
              <a:t>→</a:t>
            </a:r>
            <a:r>
              <a:rPr sz="2000" spc="-30" dirty="0"/>
              <a:t> </a:t>
            </a:r>
            <a:r>
              <a:rPr sz="2000" b="0" spc="-20" dirty="0"/>
              <a:t>Tape</a:t>
            </a:r>
            <a:r>
              <a:rPr sz="2000" b="0" spc="-55" dirty="0"/>
              <a:t> </a:t>
            </a:r>
            <a:r>
              <a:rPr sz="2000" b="0" dirty="0"/>
              <a:t>based</a:t>
            </a:r>
            <a:r>
              <a:rPr sz="2000" b="0" spc="-55" dirty="0"/>
              <a:t> </a:t>
            </a:r>
            <a:r>
              <a:rPr sz="2000" b="0" spc="-10" dirty="0"/>
              <a:t>system</a:t>
            </a:r>
            <a:r>
              <a:rPr sz="2000" b="0" spc="-55" dirty="0"/>
              <a:t> </a:t>
            </a:r>
            <a:r>
              <a:rPr sz="2000" b="0" dirty="0"/>
              <a:t>is</a:t>
            </a:r>
            <a:r>
              <a:rPr sz="2000" b="0" spc="-55" dirty="0"/>
              <a:t> </a:t>
            </a:r>
            <a:r>
              <a:rPr sz="2000" b="0" dirty="0"/>
              <a:t>an</a:t>
            </a:r>
            <a:r>
              <a:rPr sz="2000" b="0" spc="-55" dirty="0"/>
              <a:t> </a:t>
            </a:r>
            <a:r>
              <a:rPr sz="2000" b="0" spc="-30" dirty="0"/>
              <a:t>eco-</a:t>
            </a:r>
            <a:r>
              <a:rPr sz="2000" b="0" dirty="0"/>
              <a:t>friendly</a:t>
            </a:r>
            <a:r>
              <a:rPr sz="2000" b="0" spc="-55" dirty="0"/>
              <a:t> </a:t>
            </a:r>
            <a:r>
              <a:rPr sz="2000" b="0" dirty="0"/>
              <a:t>choice</a:t>
            </a:r>
            <a:r>
              <a:rPr sz="2000" b="0" spc="-55" dirty="0"/>
              <a:t> </a:t>
            </a:r>
            <a:r>
              <a:rPr sz="2000" b="0" dirty="0"/>
              <a:t>for</a:t>
            </a:r>
            <a:r>
              <a:rPr sz="2000" b="0" spc="-55" dirty="0"/>
              <a:t> </a:t>
            </a:r>
            <a:r>
              <a:rPr sz="2000" b="0" dirty="0"/>
              <a:t>data</a:t>
            </a:r>
            <a:r>
              <a:rPr sz="2000" b="0" spc="-55" dirty="0"/>
              <a:t> </a:t>
            </a:r>
            <a:r>
              <a:rPr sz="2000" b="0" spc="-10" dirty="0"/>
              <a:t>archiving</a:t>
            </a:r>
            <a:endParaRPr sz="2000" dirty="0"/>
          </a:p>
          <a:p>
            <a:pPr marL="12700">
              <a:spcBef>
                <a:spcPts val="605"/>
              </a:spcBef>
            </a:pPr>
            <a:r>
              <a:rPr sz="2000" spc="305" dirty="0"/>
              <a:t>→</a:t>
            </a:r>
            <a:r>
              <a:rPr sz="2000" spc="-40" dirty="0"/>
              <a:t> </a:t>
            </a:r>
            <a:r>
              <a:rPr sz="2000" b="0" spc="-10" dirty="0"/>
              <a:t>Reduced</a:t>
            </a:r>
            <a:r>
              <a:rPr sz="2000" b="0" spc="-70" dirty="0"/>
              <a:t> </a:t>
            </a:r>
            <a:r>
              <a:rPr sz="2000" b="0" dirty="0"/>
              <a:t>energy</a:t>
            </a:r>
            <a:r>
              <a:rPr sz="2000" b="0" spc="-65" dirty="0"/>
              <a:t> </a:t>
            </a:r>
            <a:r>
              <a:rPr sz="2000" b="0" dirty="0"/>
              <a:t>costs,</a:t>
            </a:r>
            <a:r>
              <a:rPr sz="2000" b="0" spc="-70" dirty="0"/>
              <a:t> </a:t>
            </a:r>
            <a:r>
              <a:rPr sz="2000" b="0" spc="-45" dirty="0"/>
              <a:t>CO2-</a:t>
            </a:r>
            <a:r>
              <a:rPr sz="2000" b="0" dirty="0"/>
              <a:t>emissions</a:t>
            </a:r>
            <a:r>
              <a:rPr sz="2000" b="0" spc="-65" dirty="0"/>
              <a:t> </a:t>
            </a:r>
            <a:r>
              <a:rPr sz="2000" b="0" dirty="0"/>
              <a:t>and</a:t>
            </a:r>
            <a:r>
              <a:rPr sz="2000" b="0" spc="-65" dirty="0"/>
              <a:t> </a:t>
            </a:r>
            <a:r>
              <a:rPr sz="2000" b="0" spc="-10" dirty="0"/>
              <a:t>electronic</a:t>
            </a:r>
            <a:r>
              <a:rPr sz="2000" b="0" spc="-70" dirty="0"/>
              <a:t> </a:t>
            </a:r>
            <a:r>
              <a:rPr sz="2000" b="0" spc="-10" dirty="0"/>
              <a:t>waste</a:t>
            </a:r>
            <a:endParaRPr sz="2000" dirty="0"/>
          </a:p>
        </p:txBody>
      </p:sp>
      <p:grpSp>
        <p:nvGrpSpPr>
          <p:cNvPr id="7" name="object 7"/>
          <p:cNvGrpSpPr/>
          <p:nvPr/>
        </p:nvGrpSpPr>
        <p:grpSpPr>
          <a:xfrm>
            <a:off x="873488" y="3246416"/>
            <a:ext cx="10407036" cy="5882327"/>
            <a:chOff x="837676" y="3158907"/>
            <a:chExt cx="10407036" cy="5882327"/>
          </a:xfrm>
        </p:grpSpPr>
        <p:sp>
          <p:nvSpPr>
            <p:cNvPr id="8" name="object 8"/>
            <p:cNvSpPr/>
            <p:nvPr/>
          </p:nvSpPr>
          <p:spPr>
            <a:xfrm>
              <a:off x="875128" y="3158907"/>
              <a:ext cx="374015" cy="605155"/>
            </a:xfrm>
            <a:custGeom>
              <a:avLst/>
              <a:gdLst/>
              <a:ahLst/>
              <a:cxnLst/>
              <a:rect l="l" t="t" r="r" b="b"/>
              <a:pathLst>
                <a:path w="374015" h="605154">
                  <a:moveTo>
                    <a:pt x="373705" y="420667"/>
                  </a:moveTo>
                  <a:lnTo>
                    <a:pt x="367030" y="469595"/>
                  </a:lnTo>
                  <a:lnTo>
                    <a:pt x="348193" y="513559"/>
                  </a:lnTo>
                  <a:lnTo>
                    <a:pt x="318975" y="550805"/>
                  </a:lnTo>
                  <a:lnTo>
                    <a:pt x="281158" y="579580"/>
                  </a:lnTo>
                  <a:lnTo>
                    <a:pt x="236523" y="598130"/>
                  </a:lnTo>
                  <a:lnTo>
                    <a:pt x="186852" y="604704"/>
                  </a:lnTo>
                  <a:lnTo>
                    <a:pt x="137178" y="598130"/>
                  </a:lnTo>
                  <a:lnTo>
                    <a:pt x="92542" y="579580"/>
                  </a:lnTo>
                  <a:lnTo>
                    <a:pt x="54726" y="550805"/>
                  </a:lnTo>
                  <a:lnTo>
                    <a:pt x="25509" y="513559"/>
                  </a:lnTo>
                  <a:lnTo>
                    <a:pt x="6674" y="469595"/>
                  </a:lnTo>
                  <a:lnTo>
                    <a:pt x="0" y="420667"/>
                  </a:lnTo>
                  <a:lnTo>
                    <a:pt x="6674" y="371739"/>
                  </a:lnTo>
                  <a:lnTo>
                    <a:pt x="25509" y="327773"/>
                  </a:lnTo>
                  <a:lnTo>
                    <a:pt x="54726" y="290525"/>
                  </a:lnTo>
                  <a:lnTo>
                    <a:pt x="92542" y="261747"/>
                  </a:lnTo>
                  <a:lnTo>
                    <a:pt x="137178" y="243195"/>
                  </a:lnTo>
                  <a:lnTo>
                    <a:pt x="186852" y="236621"/>
                  </a:lnTo>
                  <a:lnTo>
                    <a:pt x="236523" y="243195"/>
                  </a:lnTo>
                  <a:lnTo>
                    <a:pt x="281158" y="261747"/>
                  </a:lnTo>
                  <a:lnTo>
                    <a:pt x="318975" y="290525"/>
                  </a:lnTo>
                  <a:lnTo>
                    <a:pt x="348193" y="327773"/>
                  </a:lnTo>
                  <a:lnTo>
                    <a:pt x="367030" y="371739"/>
                  </a:lnTo>
                  <a:lnTo>
                    <a:pt x="373705" y="420667"/>
                  </a:lnTo>
                  <a:close/>
                </a:path>
                <a:path w="374015" h="605154">
                  <a:moveTo>
                    <a:pt x="53380" y="292095"/>
                  </a:moveTo>
                  <a:lnTo>
                    <a:pt x="53380" y="131461"/>
                  </a:lnTo>
                  <a:lnTo>
                    <a:pt x="60189" y="89925"/>
                  </a:lnTo>
                  <a:lnTo>
                    <a:pt x="79144" y="53840"/>
                  </a:lnTo>
                  <a:lnTo>
                    <a:pt x="108043" y="25376"/>
                  </a:lnTo>
                  <a:lnTo>
                    <a:pt x="144681" y="6705"/>
                  </a:lnTo>
                  <a:lnTo>
                    <a:pt x="186852" y="0"/>
                  </a:lnTo>
                  <a:lnTo>
                    <a:pt x="213742" y="2670"/>
                  </a:lnTo>
                  <a:lnTo>
                    <a:pt x="261518" y="22405"/>
                  </a:lnTo>
                  <a:lnTo>
                    <a:pt x="297574" y="57921"/>
                  </a:lnTo>
                  <a:lnTo>
                    <a:pt x="317604" y="104977"/>
                  </a:lnTo>
                  <a:lnTo>
                    <a:pt x="320314" y="131461"/>
                  </a:lnTo>
                  <a:lnTo>
                    <a:pt x="320314" y="292095"/>
                  </a:lnTo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8652" y="3507763"/>
              <a:ext cx="86657" cy="12438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53377" y="6471132"/>
              <a:ext cx="417830" cy="417830"/>
            </a:xfrm>
            <a:custGeom>
              <a:avLst/>
              <a:gdLst/>
              <a:ahLst/>
              <a:cxnLst/>
              <a:rect l="l" t="t" r="r" b="b"/>
              <a:pathLst>
                <a:path w="417830" h="417829">
                  <a:moveTo>
                    <a:pt x="0" y="163251"/>
                  </a:moveTo>
                  <a:lnTo>
                    <a:pt x="0" y="0"/>
                  </a:lnTo>
                  <a:lnTo>
                    <a:pt x="163251" y="0"/>
                  </a:lnTo>
                </a:path>
                <a:path w="417830" h="417829">
                  <a:moveTo>
                    <a:pt x="417201" y="253950"/>
                  </a:moveTo>
                  <a:lnTo>
                    <a:pt x="417201" y="417201"/>
                  </a:lnTo>
                  <a:lnTo>
                    <a:pt x="253950" y="417201"/>
                  </a:lnTo>
                </a:path>
                <a:path w="417830" h="417829">
                  <a:moveTo>
                    <a:pt x="253950" y="36281"/>
                  </a:moveTo>
                  <a:lnTo>
                    <a:pt x="380930" y="36281"/>
                  </a:lnTo>
                  <a:lnTo>
                    <a:pt x="380930" y="163251"/>
                  </a:lnTo>
                </a:path>
                <a:path w="417830" h="417829">
                  <a:moveTo>
                    <a:pt x="163251" y="380920"/>
                  </a:moveTo>
                  <a:lnTo>
                    <a:pt x="36281" y="380920"/>
                  </a:lnTo>
                  <a:lnTo>
                    <a:pt x="36281" y="253950"/>
                  </a:lnTo>
                </a:path>
                <a:path w="417830" h="417829">
                  <a:moveTo>
                    <a:pt x="0" y="0"/>
                  </a:moveTo>
                  <a:lnTo>
                    <a:pt x="145116" y="145116"/>
                  </a:lnTo>
                </a:path>
                <a:path w="417830" h="417829">
                  <a:moveTo>
                    <a:pt x="272085" y="272085"/>
                  </a:moveTo>
                  <a:lnTo>
                    <a:pt x="417201" y="417201"/>
                  </a:lnTo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7676" y="8553029"/>
              <a:ext cx="452049" cy="48820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847840" y="7072995"/>
              <a:ext cx="391160" cy="391160"/>
            </a:xfrm>
            <a:custGeom>
              <a:avLst/>
              <a:gdLst/>
              <a:ahLst/>
              <a:cxnLst/>
              <a:rect l="l" t="t" r="r" b="b"/>
              <a:pathLst>
                <a:path w="391159" h="391159">
                  <a:moveTo>
                    <a:pt x="357109" y="391129"/>
                  </a:moveTo>
                  <a:lnTo>
                    <a:pt x="34009" y="391129"/>
                  </a:lnTo>
                  <a:lnTo>
                    <a:pt x="20770" y="388455"/>
                  </a:lnTo>
                  <a:lnTo>
                    <a:pt x="9960" y="381165"/>
                  </a:lnTo>
                  <a:lnTo>
                    <a:pt x="2672" y="370354"/>
                  </a:lnTo>
                  <a:lnTo>
                    <a:pt x="0" y="357120"/>
                  </a:lnTo>
                  <a:lnTo>
                    <a:pt x="0" y="34019"/>
                  </a:lnTo>
                  <a:lnTo>
                    <a:pt x="2672" y="20779"/>
                  </a:lnTo>
                  <a:lnTo>
                    <a:pt x="9960" y="9965"/>
                  </a:lnTo>
                  <a:lnTo>
                    <a:pt x="20770" y="2674"/>
                  </a:lnTo>
                  <a:lnTo>
                    <a:pt x="34009" y="0"/>
                  </a:lnTo>
                  <a:lnTo>
                    <a:pt x="357109" y="0"/>
                  </a:lnTo>
                  <a:lnTo>
                    <a:pt x="370348" y="2674"/>
                  </a:lnTo>
                  <a:lnTo>
                    <a:pt x="381158" y="9965"/>
                  </a:lnTo>
                  <a:lnTo>
                    <a:pt x="388446" y="20779"/>
                  </a:lnTo>
                  <a:lnTo>
                    <a:pt x="391118" y="34019"/>
                  </a:lnTo>
                  <a:lnTo>
                    <a:pt x="391118" y="357120"/>
                  </a:lnTo>
                  <a:lnTo>
                    <a:pt x="388446" y="370354"/>
                  </a:lnTo>
                  <a:lnTo>
                    <a:pt x="381158" y="381165"/>
                  </a:lnTo>
                  <a:lnTo>
                    <a:pt x="370348" y="388455"/>
                  </a:lnTo>
                  <a:lnTo>
                    <a:pt x="357109" y="391129"/>
                  </a:lnTo>
                  <a:close/>
                </a:path>
                <a:path w="391159" h="391159">
                  <a:moveTo>
                    <a:pt x="68018" y="272085"/>
                  </a:moveTo>
                  <a:lnTo>
                    <a:pt x="54780" y="269413"/>
                  </a:lnTo>
                  <a:lnTo>
                    <a:pt x="43969" y="262125"/>
                  </a:lnTo>
                  <a:lnTo>
                    <a:pt x="36681" y="251315"/>
                  </a:lnTo>
                  <a:lnTo>
                    <a:pt x="34009" y="238076"/>
                  </a:lnTo>
                  <a:lnTo>
                    <a:pt x="34009" y="221071"/>
                  </a:lnTo>
                  <a:lnTo>
                    <a:pt x="36681" y="207833"/>
                  </a:lnTo>
                  <a:lnTo>
                    <a:pt x="43969" y="197022"/>
                  </a:lnTo>
                  <a:lnTo>
                    <a:pt x="54780" y="189734"/>
                  </a:lnTo>
                  <a:lnTo>
                    <a:pt x="68018" y="187062"/>
                  </a:lnTo>
                  <a:lnTo>
                    <a:pt x="81257" y="189734"/>
                  </a:lnTo>
                  <a:lnTo>
                    <a:pt x="92067" y="197022"/>
                  </a:lnTo>
                  <a:lnTo>
                    <a:pt x="99355" y="207833"/>
                  </a:lnTo>
                  <a:lnTo>
                    <a:pt x="102028" y="221071"/>
                  </a:lnTo>
                  <a:lnTo>
                    <a:pt x="102028" y="238076"/>
                  </a:lnTo>
                  <a:lnTo>
                    <a:pt x="99355" y="251315"/>
                  </a:lnTo>
                  <a:lnTo>
                    <a:pt x="92067" y="262125"/>
                  </a:lnTo>
                  <a:lnTo>
                    <a:pt x="81257" y="269413"/>
                  </a:lnTo>
                  <a:lnTo>
                    <a:pt x="68018" y="272085"/>
                  </a:lnTo>
                  <a:close/>
                </a:path>
                <a:path w="391159" h="391159">
                  <a:moveTo>
                    <a:pt x="204056" y="187062"/>
                  </a:moveTo>
                  <a:lnTo>
                    <a:pt x="190817" y="184390"/>
                  </a:lnTo>
                  <a:lnTo>
                    <a:pt x="180007" y="177101"/>
                  </a:lnTo>
                  <a:lnTo>
                    <a:pt x="172719" y="166291"/>
                  </a:lnTo>
                  <a:lnTo>
                    <a:pt x="170047" y="153052"/>
                  </a:lnTo>
                  <a:lnTo>
                    <a:pt x="170047" y="136048"/>
                  </a:lnTo>
                  <a:lnTo>
                    <a:pt x="172719" y="122809"/>
                  </a:lnTo>
                  <a:lnTo>
                    <a:pt x="180007" y="111999"/>
                  </a:lnTo>
                  <a:lnTo>
                    <a:pt x="190817" y="104711"/>
                  </a:lnTo>
                  <a:lnTo>
                    <a:pt x="204056" y="102038"/>
                  </a:lnTo>
                  <a:lnTo>
                    <a:pt x="217295" y="104711"/>
                  </a:lnTo>
                  <a:lnTo>
                    <a:pt x="228105" y="111999"/>
                  </a:lnTo>
                  <a:lnTo>
                    <a:pt x="235393" y="122809"/>
                  </a:lnTo>
                  <a:lnTo>
                    <a:pt x="238066" y="136048"/>
                  </a:lnTo>
                  <a:lnTo>
                    <a:pt x="238066" y="153052"/>
                  </a:lnTo>
                  <a:lnTo>
                    <a:pt x="235393" y="166291"/>
                  </a:lnTo>
                  <a:lnTo>
                    <a:pt x="228105" y="177101"/>
                  </a:lnTo>
                  <a:lnTo>
                    <a:pt x="217295" y="184390"/>
                  </a:lnTo>
                  <a:lnTo>
                    <a:pt x="204056" y="187062"/>
                  </a:lnTo>
                  <a:close/>
                </a:path>
                <a:path w="391159" h="391159">
                  <a:moveTo>
                    <a:pt x="323100" y="238076"/>
                  </a:moveTo>
                  <a:lnTo>
                    <a:pt x="309861" y="235404"/>
                  </a:lnTo>
                  <a:lnTo>
                    <a:pt x="299051" y="228116"/>
                  </a:lnTo>
                  <a:lnTo>
                    <a:pt x="291763" y="217305"/>
                  </a:lnTo>
                  <a:lnTo>
                    <a:pt x="289090" y="204067"/>
                  </a:lnTo>
                  <a:lnTo>
                    <a:pt x="289090" y="187062"/>
                  </a:lnTo>
                  <a:lnTo>
                    <a:pt x="291763" y="173823"/>
                  </a:lnTo>
                  <a:lnTo>
                    <a:pt x="299051" y="163013"/>
                  </a:lnTo>
                  <a:lnTo>
                    <a:pt x="309861" y="155725"/>
                  </a:lnTo>
                  <a:lnTo>
                    <a:pt x="323100" y="153052"/>
                  </a:lnTo>
                  <a:lnTo>
                    <a:pt x="336338" y="155725"/>
                  </a:lnTo>
                  <a:lnTo>
                    <a:pt x="347149" y="163013"/>
                  </a:lnTo>
                  <a:lnTo>
                    <a:pt x="354437" y="173823"/>
                  </a:lnTo>
                  <a:lnTo>
                    <a:pt x="357109" y="187062"/>
                  </a:lnTo>
                  <a:lnTo>
                    <a:pt x="357109" y="204067"/>
                  </a:lnTo>
                  <a:lnTo>
                    <a:pt x="354437" y="217305"/>
                  </a:lnTo>
                  <a:lnTo>
                    <a:pt x="347149" y="228116"/>
                  </a:lnTo>
                  <a:lnTo>
                    <a:pt x="336338" y="235404"/>
                  </a:lnTo>
                  <a:lnTo>
                    <a:pt x="323100" y="238076"/>
                  </a:lnTo>
                  <a:close/>
                </a:path>
                <a:path w="391159" h="391159">
                  <a:moveTo>
                    <a:pt x="68018" y="68029"/>
                  </a:moveTo>
                  <a:lnTo>
                    <a:pt x="68018" y="187062"/>
                  </a:lnTo>
                </a:path>
                <a:path w="391159" h="391159">
                  <a:moveTo>
                    <a:pt x="68018" y="272085"/>
                  </a:moveTo>
                  <a:lnTo>
                    <a:pt x="68018" y="306105"/>
                  </a:lnTo>
                </a:path>
                <a:path w="391159" h="391159">
                  <a:moveTo>
                    <a:pt x="204056" y="68029"/>
                  </a:moveTo>
                  <a:lnTo>
                    <a:pt x="204056" y="102038"/>
                  </a:lnTo>
                </a:path>
                <a:path w="391159" h="391159">
                  <a:moveTo>
                    <a:pt x="204056" y="187062"/>
                  </a:moveTo>
                  <a:lnTo>
                    <a:pt x="204056" y="306105"/>
                  </a:lnTo>
                </a:path>
                <a:path w="391159" h="391159">
                  <a:moveTo>
                    <a:pt x="323100" y="68029"/>
                  </a:moveTo>
                  <a:lnTo>
                    <a:pt x="323100" y="153052"/>
                  </a:lnTo>
                </a:path>
                <a:path w="391159" h="391159">
                  <a:moveTo>
                    <a:pt x="323100" y="238076"/>
                  </a:moveTo>
                  <a:lnTo>
                    <a:pt x="323100" y="306105"/>
                  </a:lnTo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847837" y="3284559"/>
              <a:ext cx="396875" cy="333375"/>
            </a:xfrm>
            <a:custGeom>
              <a:avLst/>
              <a:gdLst/>
              <a:ahLst/>
              <a:cxnLst/>
              <a:rect l="l" t="t" r="r" b="b"/>
              <a:pathLst>
                <a:path w="396875" h="333375">
                  <a:moveTo>
                    <a:pt x="396364" y="210265"/>
                  </a:moveTo>
                  <a:lnTo>
                    <a:pt x="0" y="210265"/>
                  </a:lnTo>
                  <a:lnTo>
                    <a:pt x="0" y="87609"/>
                  </a:lnTo>
                  <a:lnTo>
                    <a:pt x="396364" y="87609"/>
                  </a:lnTo>
                  <a:lnTo>
                    <a:pt x="396364" y="210265"/>
                  </a:lnTo>
                  <a:close/>
                </a:path>
                <a:path w="396875" h="333375">
                  <a:moveTo>
                    <a:pt x="396364" y="87609"/>
                  </a:moveTo>
                  <a:lnTo>
                    <a:pt x="0" y="87609"/>
                  </a:lnTo>
                  <a:lnTo>
                    <a:pt x="42878" y="17695"/>
                  </a:lnTo>
                  <a:lnTo>
                    <a:pt x="48927" y="10319"/>
                  </a:lnTo>
                  <a:lnTo>
                    <a:pt x="56709" y="4748"/>
                  </a:lnTo>
                  <a:lnTo>
                    <a:pt x="65776" y="1227"/>
                  </a:lnTo>
                  <a:lnTo>
                    <a:pt x="75683" y="0"/>
                  </a:lnTo>
                  <a:lnTo>
                    <a:pt x="320681" y="0"/>
                  </a:lnTo>
                  <a:lnTo>
                    <a:pt x="396364" y="87609"/>
                  </a:lnTo>
                  <a:close/>
                </a:path>
                <a:path w="396875" h="333375">
                  <a:moveTo>
                    <a:pt x="377485" y="332911"/>
                  </a:moveTo>
                  <a:lnTo>
                    <a:pt x="18868" y="332911"/>
                  </a:lnTo>
                  <a:lnTo>
                    <a:pt x="11525" y="331534"/>
                  </a:lnTo>
                  <a:lnTo>
                    <a:pt x="5527" y="327780"/>
                  </a:lnTo>
                  <a:lnTo>
                    <a:pt x="1483" y="322212"/>
                  </a:lnTo>
                  <a:lnTo>
                    <a:pt x="0" y="315393"/>
                  </a:lnTo>
                  <a:lnTo>
                    <a:pt x="0" y="210265"/>
                  </a:lnTo>
                  <a:lnTo>
                    <a:pt x="396364" y="210265"/>
                  </a:lnTo>
                  <a:lnTo>
                    <a:pt x="396364" y="315393"/>
                  </a:lnTo>
                  <a:lnTo>
                    <a:pt x="394880" y="322212"/>
                  </a:lnTo>
                  <a:lnTo>
                    <a:pt x="390832" y="327780"/>
                  </a:lnTo>
                  <a:lnTo>
                    <a:pt x="384831" y="331534"/>
                  </a:lnTo>
                  <a:lnTo>
                    <a:pt x="377485" y="332911"/>
                  </a:lnTo>
                  <a:close/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894070" y="3413329"/>
              <a:ext cx="45085" cy="41275"/>
            </a:xfrm>
            <a:custGeom>
              <a:avLst/>
              <a:gdLst/>
              <a:ahLst/>
              <a:cxnLst/>
              <a:rect l="l" t="t" r="r" b="b"/>
              <a:pathLst>
                <a:path w="45084" h="41275">
                  <a:moveTo>
                    <a:pt x="22501" y="0"/>
                  </a:moveTo>
                  <a:lnTo>
                    <a:pt x="13742" y="1612"/>
                  </a:lnTo>
                  <a:lnTo>
                    <a:pt x="6590" y="6008"/>
                  </a:lnTo>
                  <a:lnTo>
                    <a:pt x="1768" y="12532"/>
                  </a:lnTo>
                  <a:lnTo>
                    <a:pt x="0" y="20522"/>
                  </a:lnTo>
                  <a:lnTo>
                    <a:pt x="1768" y="28507"/>
                  </a:lnTo>
                  <a:lnTo>
                    <a:pt x="6590" y="35027"/>
                  </a:lnTo>
                  <a:lnTo>
                    <a:pt x="13742" y="39423"/>
                  </a:lnTo>
                  <a:lnTo>
                    <a:pt x="22501" y="41035"/>
                  </a:lnTo>
                  <a:lnTo>
                    <a:pt x="31261" y="39423"/>
                  </a:lnTo>
                  <a:lnTo>
                    <a:pt x="38413" y="35027"/>
                  </a:lnTo>
                  <a:lnTo>
                    <a:pt x="43235" y="28507"/>
                  </a:lnTo>
                  <a:lnTo>
                    <a:pt x="45003" y="20522"/>
                  </a:lnTo>
                  <a:lnTo>
                    <a:pt x="43235" y="12532"/>
                  </a:lnTo>
                  <a:lnTo>
                    <a:pt x="38413" y="6008"/>
                  </a:lnTo>
                  <a:lnTo>
                    <a:pt x="31261" y="1612"/>
                  </a:lnTo>
                  <a:lnTo>
                    <a:pt x="225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894070" y="3413329"/>
              <a:ext cx="45085" cy="41275"/>
            </a:xfrm>
            <a:custGeom>
              <a:avLst/>
              <a:gdLst/>
              <a:ahLst/>
              <a:cxnLst/>
              <a:rect l="l" t="t" r="r" b="b"/>
              <a:pathLst>
                <a:path w="45084" h="41275">
                  <a:moveTo>
                    <a:pt x="45003" y="20522"/>
                  </a:moveTo>
                  <a:lnTo>
                    <a:pt x="43235" y="28507"/>
                  </a:lnTo>
                  <a:lnTo>
                    <a:pt x="38413" y="35027"/>
                  </a:lnTo>
                  <a:lnTo>
                    <a:pt x="31261" y="39423"/>
                  </a:lnTo>
                  <a:lnTo>
                    <a:pt x="22501" y="41035"/>
                  </a:lnTo>
                  <a:lnTo>
                    <a:pt x="13742" y="39423"/>
                  </a:lnTo>
                  <a:lnTo>
                    <a:pt x="6590" y="35027"/>
                  </a:lnTo>
                  <a:lnTo>
                    <a:pt x="1768" y="28507"/>
                  </a:lnTo>
                  <a:lnTo>
                    <a:pt x="0" y="20522"/>
                  </a:lnTo>
                  <a:lnTo>
                    <a:pt x="1768" y="12532"/>
                  </a:lnTo>
                  <a:lnTo>
                    <a:pt x="6590" y="6008"/>
                  </a:lnTo>
                  <a:lnTo>
                    <a:pt x="13742" y="1612"/>
                  </a:lnTo>
                  <a:lnTo>
                    <a:pt x="22501" y="0"/>
                  </a:lnTo>
                  <a:lnTo>
                    <a:pt x="31261" y="1612"/>
                  </a:lnTo>
                  <a:lnTo>
                    <a:pt x="38413" y="6008"/>
                  </a:lnTo>
                  <a:lnTo>
                    <a:pt x="43235" y="12532"/>
                  </a:lnTo>
                  <a:lnTo>
                    <a:pt x="45003" y="20522"/>
                  </a:lnTo>
                  <a:close/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894070" y="3533514"/>
              <a:ext cx="45085" cy="41275"/>
            </a:xfrm>
            <a:custGeom>
              <a:avLst/>
              <a:gdLst/>
              <a:ahLst/>
              <a:cxnLst/>
              <a:rect l="l" t="t" r="r" b="b"/>
              <a:pathLst>
                <a:path w="45084" h="41275">
                  <a:moveTo>
                    <a:pt x="22501" y="0"/>
                  </a:moveTo>
                  <a:lnTo>
                    <a:pt x="13742" y="1612"/>
                  </a:lnTo>
                  <a:lnTo>
                    <a:pt x="6590" y="6008"/>
                  </a:lnTo>
                  <a:lnTo>
                    <a:pt x="1768" y="12532"/>
                  </a:lnTo>
                  <a:lnTo>
                    <a:pt x="0" y="20522"/>
                  </a:lnTo>
                  <a:lnTo>
                    <a:pt x="1768" y="28507"/>
                  </a:lnTo>
                  <a:lnTo>
                    <a:pt x="6590" y="35027"/>
                  </a:lnTo>
                  <a:lnTo>
                    <a:pt x="13742" y="39423"/>
                  </a:lnTo>
                  <a:lnTo>
                    <a:pt x="22501" y="41035"/>
                  </a:lnTo>
                  <a:lnTo>
                    <a:pt x="31261" y="39423"/>
                  </a:lnTo>
                  <a:lnTo>
                    <a:pt x="38413" y="35027"/>
                  </a:lnTo>
                  <a:lnTo>
                    <a:pt x="43235" y="28507"/>
                  </a:lnTo>
                  <a:lnTo>
                    <a:pt x="45003" y="20522"/>
                  </a:lnTo>
                  <a:lnTo>
                    <a:pt x="43235" y="12532"/>
                  </a:lnTo>
                  <a:lnTo>
                    <a:pt x="38413" y="6008"/>
                  </a:lnTo>
                  <a:lnTo>
                    <a:pt x="31261" y="1612"/>
                  </a:lnTo>
                  <a:lnTo>
                    <a:pt x="225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894070" y="3533514"/>
              <a:ext cx="45085" cy="41275"/>
            </a:xfrm>
            <a:custGeom>
              <a:avLst/>
              <a:gdLst/>
              <a:ahLst/>
              <a:cxnLst/>
              <a:rect l="l" t="t" r="r" b="b"/>
              <a:pathLst>
                <a:path w="45084" h="41275">
                  <a:moveTo>
                    <a:pt x="45003" y="20522"/>
                  </a:moveTo>
                  <a:lnTo>
                    <a:pt x="43235" y="28507"/>
                  </a:lnTo>
                  <a:lnTo>
                    <a:pt x="38413" y="35027"/>
                  </a:lnTo>
                  <a:lnTo>
                    <a:pt x="31261" y="39423"/>
                  </a:lnTo>
                  <a:lnTo>
                    <a:pt x="22501" y="41035"/>
                  </a:lnTo>
                  <a:lnTo>
                    <a:pt x="13742" y="39423"/>
                  </a:lnTo>
                  <a:lnTo>
                    <a:pt x="6590" y="35027"/>
                  </a:lnTo>
                  <a:lnTo>
                    <a:pt x="1768" y="28507"/>
                  </a:lnTo>
                  <a:lnTo>
                    <a:pt x="0" y="20522"/>
                  </a:lnTo>
                  <a:lnTo>
                    <a:pt x="1768" y="12532"/>
                  </a:lnTo>
                  <a:lnTo>
                    <a:pt x="6590" y="6008"/>
                  </a:lnTo>
                  <a:lnTo>
                    <a:pt x="13742" y="1612"/>
                  </a:lnTo>
                  <a:lnTo>
                    <a:pt x="22501" y="0"/>
                  </a:lnTo>
                  <a:lnTo>
                    <a:pt x="31261" y="1612"/>
                  </a:lnTo>
                  <a:lnTo>
                    <a:pt x="38413" y="6008"/>
                  </a:lnTo>
                  <a:lnTo>
                    <a:pt x="43235" y="12532"/>
                  </a:lnTo>
                  <a:lnTo>
                    <a:pt x="45003" y="20522"/>
                  </a:lnTo>
                  <a:close/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884817" y="3439087"/>
              <a:ext cx="304165" cy="247650"/>
            </a:xfrm>
            <a:custGeom>
              <a:avLst/>
              <a:gdLst/>
              <a:ahLst/>
              <a:cxnLst/>
              <a:rect l="l" t="t" r="r" b="b"/>
              <a:pathLst>
                <a:path w="304165" h="247650">
                  <a:moveTo>
                    <a:pt x="170947" y="0"/>
                  </a:moveTo>
                  <a:lnTo>
                    <a:pt x="303906" y="0"/>
                  </a:lnTo>
                </a:path>
                <a:path w="304165" h="247650">
                  <a:moveTo>
                    <a:pt x="170947" y="123535"/>
                  </a:moveTo>
                  <a:lnTo>
                    <a:pt x="303906" y="123535"/>
                  </a:lnTo>
                </a:path>
                <a:path w="304165" h="247650">
                  <a:moveTo>
                    <a:pt x="0" y="247071"/>
                  </a:moveTo>
                  <a:lnTo>
                    <a:pt x="303906" y="247071"/>
                  </a:lnTo>
                </a:path>
                <a:path w="304165" h="247650">
                  <a:moveTo>
                    <a:pt x="151953" y="176476"/>
                  </a:moveTo>
                  <a:lnTo>
                    <a:pt x="151953" y="247071"/>
                  </a:lnTo>
                </a:path>
              </a:pathLst>
            </a:custGeom>
            <a:ln w="20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582568" y="2949510"/>
            <a:ext cx="7049770" cy="5591402"/>
          </a:xfrm>
          <a:prstGeom prst="rect">
            <a:avLst/>
          </a:prstGeom>
        </p:spPr>
        <p:txBody>
          <a:bodyPr vert="horz" wrap="square" lIns="0" tIns="267335" rIns="0" bIns="0" rtlCol="0" anchor="t">
            <a:spAutoFit/>
          </a:bodyPr>
          <a:lstStyle/>
          <a:p>
            <a:pPr marL="38735">
              <a:spcBef>
                <a:spcPts val="2105"/>
              </a:spcBef>
            </a:pPr>
            <a:r>
              <a:rPr sz="3300" b="1" spc="-10" dirty="0">
                <a:solidFill>
                  <a:srgbClr val="FFFFFF"/>
                </a:solidFill>
                <a:latin typeface="Aeonik"/>
                <a:cs typeface="Aeonik"/>
              </a:rPr>
              <a:t>Flexible</a:t>
            </a:r>
            <a:endParaRPr sz="3300" dirty="0">
              <a:latin typeface="Aeonik"/>
              <a:cs typeface="Aeonik"/>
            </a:endParaRPr>
          </a:p>
          <a:p>
            <a:pPr marL="12700">
              <a:spcBef>
                <a:spcPts val="1150"/>
              </a:spcBef>
            </a:pPr>
            <a:r>
              <a:rPr sz="2000" b="1" spc="305" dirty="0">
                <a:solidFill>
                  <a:srgbClr val="FFFFFF"/>
                </a:solidFill>
                <a:latin typeface="Aeonik"/>
                <a:cs typeface="Aeonik"/>
              </a:rPr>
              <a:t>→</a:t>
            </a:r>
            <a:r>
              <a:rPr sz="2000" b="1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Accumulates</a:t>
            </a:r>
            <a:r>
              <a:rPr sz="2000" spc="-8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data</a:t>
            </a:r>
            <a:r>
              <a:rPr sz="2000" spc="-8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from</a:t>
            </a:r>
            <a:r>
              <a:rPr sz="2000" spc="-8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different</a:t>
            </a:r>
            <a:r>
              <a:rPr sz="2000" spc="-8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sources</a:t>
            </a:r>
            <a:r>
              <a:rPr sz="2000" spc="-8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(NFS,</a:t>
            </a:r>
            <a:r>
              <a:rPr sz="2000" spc="-8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SMB,</a:t>
            </a:r>
            <a:r>
              <a:rPr sz="2000" spc="-8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eonik"/>
                <a:cs typeface="Aeonik"/>
              </a:rPr>
              <a:t>S3)</a:t>
            </a:r>
            <a:endParaRPr sz="2000" dirty="0">
              <a:latin typeface="Aeonik"/>
              <a:cs typeface="Aeonik"/>
            </a:endParaRPr>
          </a:p>
          <a:p>
            <a:pPr marL="12700">
              <a:spcBef>
                <a:spcPts val="605"/>
              </a:spcBef>
            </a:pPr>
            <a:r>
              <a:rPr sz="2000" b="1" spc="305" dirty="0">
                <a:solidFill>
                  <a:srgbClr val="FFFFFF"/>
                </a:solidFill>
                <a:latin typeface="Aeonik"/>
                <a:cs typeface="Aeonik"/>
              </a:rPr>
              <a:t>→</a:t>
            </a:r>
            <a:r>
              <a:rPr sz="2000" b="1" spc="-3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eonik"/>
                <a:cs typeface="Aeonik"/>
              </a:rPr>
              <a:t>Access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date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via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S3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providing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flexibility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in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lang="en-GB" sz="2000" spc="-55" dirty="0">
                <a:solidFill>
                  <a:srgbClr val="FFFFFF"/>
                </a:solidFill>
                <a:latin typeface="Aeonik"/>
                <a:cs typeface="Aeonik"/>
              </a:rPr>
              <a:t>e</a:t>
            </a:r>
            <a:r>
              <a:rPr sz="2000" spc="-20" dirty="0" err="1">
                <a:solidFill>
                  <a:srgbClr val="FFFFFF"/>
                </a:solidFill>
                <a:latin typeface="Aeonik"/>
                <a:cs typeface="Aeonik"/>
              </a:rPr>
              <a:t>veryday</a:t>
            </a:r>
            <a:r>
              <a:rPr sz="2000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approach</a:t>
            </a:r>
            <a:endParaRPr sz="1900" dirty="0">
              <a:latin typeface="Aeonik"/>
              <a:cs typeface="Aeonik"/>
            </a:endParaRPr>
          </a:p>
          <a:p>
            <a:pPr>
              <a:lnSpc>
                <a:spcPct val="100000"/>
              </a:lnSpc>
            </a:pPr>
            <a:endParaRPr sz="2100" dirty="0">
              <a:latin typeface="Aeonik"/>
              <a:cs typeface="Aeonik"/>
            </a:endParaRPr>
          </a:p>
          <a:p>
            <a:pPr>
              <a:spcBef>
                <a:spcPts val="55"/>
              </a:spcBef>
            </a:pPr>
            <a:endParaRPr sz="2350" dirty="0">
              <a:latin typeface="Aeonik"/>
              <a:cs typeface="Aeonik"/>
            </a:endParaRPr>
          </a:p>
          <a:p>
            <a:pPr marL="38735"/>
            <a:r>
              <a:rPr lang="de-DE" sz="3300" b="1" spc="-10" dirty="0">
                <a:solidFill>
                  <a:srgbClr val="FFFFFF"/>
                </a:solidFill>
                <a:latin typeface="Aeonik"/>
              </a:rPr>
              <a:t>On Premise</a:t>
            </a:r>
            <a:endParaRPr dirty="0"/>
          </a:p>
          <a:p>
            <a:pPr marL="282575" marR="5080" indent="-270510">
              <a:lnSpc>
                <a:spcPct val="126600"/>
              </a:lnSpc>
              <a:spcBef>
                <a:spcPts val="545"/>
              </a:spcBef>
            </a:pPr>
            <a:r>
              <a:rPr sz="2000" b="1" spc="305" dirty="0">
                <a:solidFill>
                  <a:srgbClr val="FFFFFF"/>
                </a:solidFill>
                <a:latin typeface="Aeonik"/>
                <a:cs typeface="Aeonik"/>
              </a:rPr>
              <a:t>→</a:t>
            </a:r>
            <a:r>
              <a:rPr sz="2000" b="1" spc="-2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Saves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data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on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go.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An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ideal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solution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for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archiving</a:t>
            </a:r>
            <a:r>
              <a:rPr sz="2000" spc="-4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on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location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or</a:t>
            </a:r>
            <a:r>
              <a:rPr sz="2000" spc="-6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for</a:t>
            </a:r>
            <a:r>
              <a:rPr sz="2000" spc="-6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limited</a:t>
            </a:r>
            <a:r>
              <a:rPr sz="2000" spc="-6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floorspace.</a:t>
            </a:r>
            <a:endParaRPr sz="1900" dirty="0">
              <a:latin typeface="Aeonik"/>
              <a:cs typeface="Aeonik"/>
            </a:endParaRPr>
          </a:p>
          <a:p>
            <a:pPr>
              <a:lnSpc>
                <a:spcPct val="100000"/>
              </a:lnSpc>
            </a:pPr>
            <a:endParaRPr sz="2100" dirty="0">
              <a:latin typeface="Aeonik"/>
              <a:cs typeface="Aeonik"/>
            </a:endParaRPr>
          </a:p>
          <a:p>
            <a:pPr>
              <a:spcBef>
                <a:spcPts val="35"/>
              </a:spcBef>
            </a:pPr>
            <a:endParaRPr sz="1750" dirty="0">
              <a:latin typeface="Aeonik"/>
              <a:cs typeface="Aeonik"/>
            </a:endParaRPr>
          </a:p>
          <a:p>
            <a:pPr marL="38735"/>
            <a:r>
              <a:rPr sz="3300" b="1" dirty="0">
                <a:solidFill>
                  <a:srgbClr val="FFFFFF"/>
                </a:solidFill>
                <a:latin typeface="Aeonik"/>
                <a:cs typeface="Aeonik"/>
              </a:rPr>
              <a:t>Plug</a:t>
            </a:r>
            <a:r>
              <a:rPr sz="3300" b="1" spc="-5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lang="de-DE" sz="3300" b="1" dirty="0">
                <a:solidFill>
                  <a:srgbClr val="FFFFFF"/>
                </a:solidFill>
                <a:latin typeface="Aeonik"/>
                <a:cs typeface="Aeonik"/>
              </a:rPr>
              <a:t>and </a:t>
            </a:r>
            <a:r>
              <a:rPr sz="3300" b="1" spc="-20" dirty="0">
                <a:solidFill>
                  <a:srgbClr val="FFFFFF"/>
                </a:solidFill>
                <a:latin typeface="Aeonik"/>
                <a:cs typeface="Aeonik"/>
              </a:rPr>
              <a:t>Play</a:t>
            </a:r>
            <a:endParaRPr sz="3300" dirty="0">
              <a:latin typeface="Aeonik"/>
              <a:cs typeface="Aeonik"/>
            </a:endParaRPr>
          </a:p>
          <a:p>
            <a:pPr marL="12700">
              <a:spcBef>
                <a:spcPts val="1150"/>
              </a:spcBef>
            </a:pPr>
            <a:r>
              <a:rPr sz="2000" b="1" spc="305" dirty="0">
                <a:solidFill>
                  <a:srgbClr val="FFFFFF"/>
                </a:solidFill>
                <a:latin typeface="Aeonik"/>
                <a:cs typeface="Aeonik"/>
              </a:rPr>
              <a:t>→</a:t>
            </a:r>
            <a:r>
              <a:rPr sz="2000" b="1" spc="-2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Ready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to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go</a:t>
            </a:r>
            <a:r>
              <a:rPr sz="2000" spc="-4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and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tailor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made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for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customer</a:t>
            </a:r>
            <a:endParaRPr sz="2000" dirty="0">
              <a:latin typeface="Aeonik"/>
              <a:cs typeface="Aeonik"/>
            </a:endParaRPr>
          </a:p>
          <a:p>
            <a:pPr marL="12700">
              <a:spcBef>
                <a:spcPts val="610"/>
              </a:spcBef>
            </a:pPr>
            <a:r>
              <a:rPr sz="2000" b="1" spc="305" dirty="0">
                <a:solidFill>
                  <a:srgbClr val="FFFFFF"/>
                </a:solidFill>
                <a:latin typeface="Aeonik"/>
                <a:cs typeface="Aeonik"/>
              </a:rPr>
              <a:t>→</a:t>
            </a:r>
            <a:r>
              <a:rPr sz="2000" b="1" spc="-1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eonik"/>
                <a:cs typeface="Aeonik"/>
              </a:rPr>
              <a:t>Hardware,</a:t>
            </a:r>
            <a:r>
              <a:rPr sz="2000" spc="-3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eonik"/>
                <a:cs typeface="Aeonik"/>
              </a:rPr>
              <a:t>software</a:t>
            </a:r>
            <a:r>
              <a:rPr sz="2000" spc="-4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tape</a:t>
            </a:r>
            <a:r>
              <a:rPr sz="2000" spc="-40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dirty="0">
                <a:solidFill>
                  <a:srgbClr val="FFFFFF"/>
                </a:solidFill>
                <a:latin typeface="Aeonik"/>
                <a:cs typeface="Aeonik"/>
              </a:rPr>
              <a:t>media</a:t>
            </a:r>
            <a:r>
              <a:rPr sz="2000" spc="-35" dirty="0">
                <a:solidFill>
                  <a:srgbClr val="FFFFFF"/>
                </a:solidFill>
                <a:latin typeface="Aeonik"/>
                <a:cs typeface="Aeonik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eonik"/>
                <a:cs typeface="Aeonik"/>
              </a:rPr>
              <a:t>pre-</a:t>
            </a:r>
            <a:r>
              <a:rPr sz="2000" spc="-10" dirty="0">
                <a:solidFill>
                  <a:srgbClr val="FFFFFF"/>
                </a:solidFill>
                <a:latin typeface="Aeonik"/>
                <a:cs typeface="Aeonik"/>
              </a:rPr>
              <a:t>installed</a:t>
            </a:r>
            <a:endParaRPr sz="2000" dirty="0">
              <a:latin typeface="Aeonik"/>
              <a:cs typeface="Aeonik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  <p:pic>
        <p:nvPicPr>
          <p:cNvPr id="2" name="Grafik 1" descr="Ein Bild, das Symbol, Rechteck, weiß, Design enthält.&#10;&#10;Beschreibung automatisch generiert.">
            <a:extLst>
              <a:ext uri="{FF2B5EF4-FFF2-40B4-BE49-F238E27FC236}">
                <a16:creationId xmlns:a16="http://schemas.microsoft.com/office/drawing/2014/main" id="{E7089373-2366-479E-D5FB-6F3CA16A9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5335" y="5264171"/>
            <a:ext cx="507799" cy="5676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65987" y="10725572"/>
            <a:ext cx="1401235" cy="39112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7761" y="470101"/>
            <a:ext cx="18482130" cy="198580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22860">
              <a:spcBef>
                <a:spcPts val="2405"/>
              </a:spcBef>
            </a:pPr>
            <a:r>
              <a:rPr lang="en-GB"/>
              <a:t>Workflow Examples</a:t>
            </a:r>
            <a:endParaRPr lang="en-GB" spc="-20"/>
          </a:p>
          <a:p>
            <a:pPr marL="34290">
              <a:spcBef>
                <a:spcPts val="1150"/>
              </a:spcBef>
            </a:pPr>
            <a:r>
              <a:rPr lang="en-GB" sz="3300" spc="-10"/>
              <a:t>Cold Data Archiving</a:t>
            </a:r>
            <a:endParaRPr sz="3300"/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EA0DDC-0E54-2F16-5AFA-C3C1550C3F19}"/>
              </a:ext>
            </a:extLst>
          </p:cNvPr>
          <p:cNvSpPr txBox="1"/>
          <p:nvPr/>
        </p:nvSpPr>
        <p:spPr>
          <a:xfrm>
            <a:off x="825830" y="2941879"/>
            <a:ext cx="86063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0" i="0" u="none" strike="noStrike" baseline="0" dirty="0">
                <a:solidFill>
                  <a:srgbClr val="FFFFFF"/>
                </a:solidFill>
                <a:latin typeface="Aeonik-Regular"/>
              </a:rPr>
              <a:t>FUJIFILM Object Archive allows you</a:t>
            </a:r>
          </a:p>
          <a:p>
            <a:pPr algn="l"/>
            <a:r>
              <a:rPr lang="en-GB" sz="3600" b="0" i="0" u="none" strike="noStrike" baseline="0" dirty="0">
                <a:solidFill>
                  <a:srgbClr val="FFFFFF"/>
                </a:solidFill>
                <a:latin typeface="Aeonik-Regular"/>
              </a:rPr>
              <a:t>to create and manage an archive</a:t>
            </a:r>
          </a:p>
          <a:p>
            <a:pPr algn="l"/>
            <a:r>
              <a:rPr lang="en-GB" sz="3600" b="0" i="0" u="none" strike="noStrike" baseline="0" dirty="0">
                <a:solidFill>
                  <a:srgbClr val="FFFFFF"/>
                </a:solidFill>
                <a:latin typeface="Aeonik-Regular"/>
              </a:rPr>
              <a:t>to free up valuable space on</a:t>
            </a:r>
          </a:p>
          <a:p>
            <a:pPr algn="l"/>
            <a:r>
              <a:rPr lang="en-GB" sz="3600" b="0" i="0" u="none" strike="noStrike" baseline="0" dirty="0">
                <a:solidFill>
                  <a:srgbClr val="FFFFFF"/>
                </a:solidFill>
                <a:latin typeface="Aeonik-Regular"/>
              </a:rPr>
              <a:t>expensive primary storage.</a:t>
            </a:r>
            <a:endParaRPr lang="en-GB" sz="8000" dirty="0"/>
          </a:p>
        </p:txBody>
      </p:sp>
      <p:pic>
        <p:nvPicPr>
          <p:cNvPr id="3" name="Picture 2" descr="A computer servers with a light coming from the center&#10;&#10;Description automatically generated with medium confidence">
            <a:extLst>
              <a:ext uri="{FF2B5EF4-FFF2-40B4-BE49-F238E27FC236}">
                <a16:creationId xmlns:a16="http://schemas.microsoft.com/office/drawing/2014/main" id="{C394D579-6F9F-27A6-86B8-76EE15486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0799" y="5419533"/>
            <a:ext cx="15753821" cy="4919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812572" y="280480"/>
            <a:ext cx="18482130" cy="198580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22860">
              <a:spcBef>
                <a:spcPts val="2405"/>
              </a:spcBef>
            </a:pPr>
            <a:r>
              <a:rPr lang="en-GB"/>
              <a:t>Workflow Scenario</a:t>
            </a:r>
            <a:endParaRPr spc="-20"/>
          </a:p>
          <a:p>
            <a:pPr marL="34290">
              <a:spcBef>
                <a:spcPts val="1150"/>
              </a:spcBef>
            </a:pPr>
            <a:r>
              <a:rPr lang="en-GB" sz="3300" spc="-25"/>
              <a:t>Hybrid Cloud Storage</a:t>
            </a:r>
            <a:endParaRPr sz="3300"/>
          </a:p>
        </p:txBody>
      </p:sp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D3C6E63-20B1-398E-5179-D414028E88FE}"/>
              </a:ext>
            </a:extLst>
          </p:cNvPr>
          <p:cNvSpPr txBox="1"/>
          <p:nvPr/>
        </p:nvSpPr>
        <p:spPr>
          <a:xfrm>
            <a:off x="11209866" y="2986281"/>
            <a:ext cx="842168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600" b="0" i="0" u="none" strike="noStrike" baseline="0" dirty="0">
                <a:solidFill>
                  <a:srgbClr val="FFFFFF"/>
                </a:solidFill>
                <a:latin typeface="Aeonik-Regular"/>
              </a:rPr>
              <a:t>Tape storage is effective and performs better for storing mission-critical data that cannot be stored in a cloud environment, or for storing large amounts of data that would be more expensive to store in the cloud.</a:t>
            </a:r>
            <a:endParaRPr lang="en-GB" sz="8000" dirty="0"/>
          </a:p>
        </p:txBody>
      </p:sp>
      <p:pic>
        <p:nvPicPr>
          <p:cNvPr id="3" name="Picture 2" descr="A diagram of a cloud computing system&#10;&#10;Description automatically generated">
            <a:extLst>
              <a:ext uri="{FF2B5EF4-FFF2-40B4-BE49-F238E27FC236}">
                <a16:creationId xmlns:a16="http://schemas.microsoft.com/office/drawing/2014/main" id="{4F50E25D-BB33-4ABA-3DF1-1C370FF22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646676"/>
            <a:ext cx="10055553" cy="634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0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812572" y="280480"/>
            <a:ext cx="18482130" cy="198580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22860">
              <a:spcBef>
                <a:spcPts val="2405"/>
              </a:spcBef>
            </a:pPr>
            <a:r>
              <a:rPr lang="en-GB" dirty="0"/>
              <a:t>Workflow Scenario</a:t>
            </a:r>
            <a:endParaRPr spc="-20" dirty="0"/>
          </a:p>
          <a:p>
            <a:pPr marL="34290">
              <a:spcBef>
                <a:spcPts val="1150"/>
              </a:spcBef>
            </a:pPr>
            <a:r>
              <a:rPr lang="en-GB" sz="3300" spc="-25" dirty="0"/>
              <a:t>Unified Tape Infrastructure</a:t>
            </a:r>
            <a:endParaRPr sz="3300" dirty="0"/>
          </a:p>
        </p:txBody>
      </p:sp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rPr dirty="0"/>
              <a:t>©</a:t>
            </a:r>
            <a:r>
              <a:rPr spc="-5" dirty="0"/>
              <a:t> </a:t>
            </a:r>
            <a:r>
              <a:rPr spc="-10" dirty="0"/>
              <a:t>Copyright</a:t>
            </a:r>
            <a:r>
              <a:rPr spc="-5" dirty="0"/>
              <a:t> </a:t>
            </a:r>
            <a:r>
              <a:rPr dirty="0"/>
              <a:t>2023</a:t>
            </a:r>
            <a:r>
              <a:rPr spc="-5" dirty="0"/>
              <a:t> </a:t>
            </a:r>
            <a:r>
              <a:rPr spc="-10" dirty="0"/>
              <a:t>Fujifilm</a:t>
            </a:r>
            <a:r>
              <a:rPr spc="-5" dirty="0"/>
              <a:t> </a:t>
            </a:r>
            <a:r>
              <a:rPr spc="-10" dirty="0"/>
              <a:t>Corporation.</a:t>
            </a:r>
            <a:r>
              <a:rPr spc="-5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spc="-10" dirty="0"/>
              <a:t>Rights</a:t>
            </a:r>
            <a:r>
              <a:rPr spc="-5" dirty="0"/>
              <a:t> </a:t>
            </a:r>
            <a:r>
              <a:rPr spc="-10" dirty="0"/>
              <a:t>Reserved.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D3C6E63-20B1-398E-5179-D414028E88FE}"/>
              </a:ext>
            </a:extLst>
          </p:cNvPr>
          <p:cNvSpPr txBox="1"/>
          <p:nvPr/>
        </p:nvSpPr>
        <p:spPr>
          <a:xfrm>
            <a:off x="10696682" y="1961997"/>
            <a:ext cx="9239006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GB" sz="2800" dirty="0">
                <a:solidFill>
                  <a:srgbClr val="FFFFFF"/>
                </a:solidFill>
                <a:latin typeface="Aeonik-Regular"/>
              </a:rPr>
              <a:t>Using transport tapes to establish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a 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unified tape infrastructure improves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data accessibility, making it an essential component of enterprise data storage strategies. 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In this way,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FUJIFILM 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Kangaroo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helps reduce operational complexity and 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reduce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maintenance costs by consolidating tape resources under a unified management software.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This infrastructure ensures 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high-performance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data retrieval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, 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efficient data storage</a:t>
            </a:r>
            <a:r>
              <a:rPr lang="en-GB" sz="2800" dirty="0">
                <a:solidFill>
                  <a:srgbClr val="FFFFFF"/>
                </a:solidFill>
                <a:latin typeface="Aeonik-Regular"/>
              </a:rPr>
              <a:t> and enables</a:t>
            </a:r>
            <a:r>
              <a:rPr lang="en-GB" sz="2800" b="0" i="0" u="none" strike="noStrike" baseline="0" dirty="0">
                <a:solidFill>
                  <a:srgbClr val="FFFFFF"/>
                </a:solidFill>
                <a:latin typeface="Aeonik-Regular"/>
              </a:rPr>
              <a:t> easier scalability and improved data management.</a:t>
            </a:r>
            <a:endParaRPr lang="en-US" dirty="0">
              <a:latin typeface="Aeonik-Regular"/>
            </a:endParaRPr>
          </a:p>
        </p:txBody>
      </p:sp>
      <p:pic>
        <p:nvPicPr>
          <p:cNvPr id="4" name="Picture 3" descr="A diagram of a computer server&#10;&#10;Description automatically generated">
            <a:extLst>
              <a:ext uri="{FF2B5EF4-FFF2-40B4-BE49-F238E27FC236}">
                <a16:creationId xmlns:a16="http://schemas.microsoft.com/office/drawing/2014/main" id="{2C1746F9-EDF1-2FA4-B544-095AEDF6B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50" y="3352349"/>
            <a:ext cx="11570017" cy="697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5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2572" y="280481"/>
            <a:ext cx="18482130" cy="1323895"/>
          </a:xfrm>
          <a:prstGeom prst="rect">
            <a:avLst/>
          </a:prstGeom>
        </p:spPr>
        <p:txBody>
          <a:bodyPr vert="horz" wrap="square" lIns="0" tIns="305251" rIns="0" bIns="0" rtlCol="0">
            <a:spAutoFit/>
          </a:bodyPr>
          <a:lstStyle/>
          <a:p>
            <a:pPr marL="43180">
              <a:spcBef>
                <a:spcPts val="95"/>
              </a:spcBef>
            </a:pPr>
            <a:r>
              <a:rPr lang="en-GB" spc="-10" dirty="0"/>
              <a:t>Hardware Models</a:t>
            </a:r>
            <a:endParaRPr spc="-10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759994"/>
              </p:ext>
            </p:extLst>
          </p:nvPr>
        </p:nvGraphicFramePr>
        <p:xfrm>
          <a:off x="812572" y="1945391"/>
          <a:ext cx="10741023" cy="8483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4862">
                  <a:extLst>
                    <a:ext uri="{9D8B030D-6E8A-4147-A177-3AD203B41FA5}">
                      <a16:colId xmlns:a16="http://schemas.microsoft.com/office/drawing/2014/main" val="4058565195"/>
                    </a:ext>
                  </a:extLst>
                </a:gridCol>
                <a:gridCol w="2534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7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97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104" algn="ctr">
                        <a:lnSpc>
                          <a:spcPts val="2130"/>
                        </a:lnSpc>
                      </a:pPr>
                      <a:r>
                        <a:rPr sz="2000" b="1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Kangaroo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2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'S'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2130"/>
                        </a:lnSpc>
                      </a:pPr>
                      <a:r>
                        <a:rPr sz="2000" b="1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Kangaroo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2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'M'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ts val="2130"/>
                        </a:lnSpc>
                      </a:pPr>
                      <a:r>
                        <a:rPr sz="2000" b="1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Kangaroo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2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'L'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0" marB="0" anchor="ctr"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332">
                <a:tc rowSpan="4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Server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Basic Spec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CPU: 1 x 16 Core, RAM: 8x 16 GB DDR5 </a:t>
                      </a:r>
                      <a:b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</a:b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OS Storage: 2x 1.6 TB </a:t>
                      </a:r>
                      <a:r>
                        <a:rPr lang="en-GB" sz="2000" err="1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NVMe</a:t>
                      </a: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 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7561262"/>
                  </a:ext>
                </a:extLst>
              </a:tr>
              <a:tr h="747406">
                <a:tc vMerge="1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 b="1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Internal</a:t>
                      </a:r>
                      <a:r>
                        <a:rPr sz="2000" b="1" spc="-9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Storage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-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38.4TB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38.4TB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406">
                <a:tc vMerge="1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Raid Controller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RAID 1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RAID 1, 6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RAID 1, 6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701488"/>
                  </a:ext>
                </a:extLst>
              </a:tr>
              <a:tr h="747406">
                <a:tc vMerge="1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PSU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Redundant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1968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1265"/>
                  </a:ext>
                </a:extLst>
              </a:tr>
              <a:tr h="747406">
                <a:tc rowSpan="3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</a:rPr>
                        <a:t>Tape Library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Tape Library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1 </a:t>
                      </a:r>
                      <a:r>
                        <a:rPr lang="en-GB" sz="2000" err="1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Baseframe</a:t>
                      </a: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 + 2 Expansion Frames 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205543"/>
                  </a:ext>
                </a:extLst>
              </a:tr>
              <a:tr h="819332">
                <a:tc vMerge="1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Tape Library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 b="1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No.</a:t>
                      </a:r>
                      <a:r>
                        <a:rPr sz="2000" b="1" spc="-7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of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25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Tape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Library</a:t>
                      </a:r>
                      <a:r>
                        <a:rPr sz="2000" b="1" spc="-7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</a:t>
                      </a:r>
                      <a:r>
                        <a:rPr sz="2000" b="1" spc="-1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Drives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2</a:t>
                      </a:r>
                      <a:r>
                        <a:rPr lang="en-GB"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x L9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2</a:t>
                      </a:r>
                      <a:r>
                        <a:rPr lang="en-GB"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x L9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4</a:t>
                      </a:r>
                      <a:r>
                        <a:rPr lang="en-GB" sz="2000">
                          <a:solidFill>
                            <a:srgbClr val="FFFFFF"/>
                          </a:solidFill>
                          <a:latin typeface="Aeonik"/>
                          <a:cs typeface="Aeonik"/>
                        </a:rPr>
                        <a:t> x L9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406">
                <a:tc vMerge="1"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0979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Tape Media</a:t>
                      </a:r>
                      <a:endParaRPr sz="2000"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120 x LTO 9 + 2 LTOCN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R="19050" algn="ctr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594764"/>
                  </a:ext>
                </a:extLst>
              </a:tr>
              <a:tr h="769297">
                <a:tc gridSpan="2">
                  <a:txBody>
                    <a:bodyPr/>
                    <a:lstStyle/>
                    <a:p>
                      <a:pPr marR="220979" algn="l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Miscellaneous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220979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447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UPS 3 </a:t>
                      </a:r>
                      <a:r>
                        <a:rPr lang="en-GB" sz="2000" err="1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kvA</a:t>
                      </a: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 Rackmount, KVM Console, </a:t>
                      </a:r>
                      <a:b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</a:b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230V 10 C13 PDU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905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253355"/>
                  </a:ext>
                </a:extLst>
              </a:tr>
              <a:tr h="505359">
                <a:tc gridSpan="2">
                  <a:txBody>
                    <a:bodyPr/>
                    <a:lstStyle/>
                    <a:p>
                      <a:pPr marR="220979" algn="l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Case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20447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+mn-lt"/>
                          <a:cs typeface="Aeonik"/>
                        </a:rPr>
                        <a:t>19" Rack 100 cm Flight </a:t>
                      </a: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Case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129983"/>
                  </a:ext>
                </a:extLst>
              </a:tr>
              <a:tr h="769297">
                <a:tc gridSpan="2">
                  <a:txBody>
                    <a:bodyPr/>
                    <a:lstStyle/>
                    <a:p>
                      <a:pPr marR="220979" algn="l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Service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220979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R="20447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9 x 5 NBD SW Support</a:t>
                      </a:r>
                      <a:b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</a:br>
                      <a:r>
                        <a:rPr lang="en-GB" sz="20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NBD + HDD retention HW Support </a:t>
                      </a:r>
                      <a:r>
                        <a:rPr lang="en-GB" sz="140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(by manufacturer)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3175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1905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908419"/>
                  </a:ext>
                </a:extLst>
              </a:tr>
              <a:tr h="505359">
                <a:tc gridSpan="2">
                  <a:txBody>
                    <a:bodyPr/>
                    <a:lstStyle/>
                    <a:p>
                      <a:pPr marR="220979" algn="l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 dirty="0">
                        <a:solidFill>
                          <a:schemeClr val="bg1"/>
                        </a:solidFill>
                        <a:latin typeface="Aeonik"/>
                      </a:endParaRPr>
                    </a:p>
                  </a:txBody>
                  <a:tcPr marL="0" marR="0" marT="222250" marB="0" anchor="ctr"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R="220979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r>
                        <a:rPr sz="2000" b="1" spc="-10">
                          <a:solidFill>
                            <a:schemeClr val="bg1"/>
                          </a:solidFill>
                          <a:latin typeface="Aeonik"/>
                          <a:cs typeface="Aeonik"/>
                        </a:rPr>
                        <a:t>Price</a:t>
                      </a:r>
                      <a:endParaRPr sz="200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0447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 dirty="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 dirty="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9050" algn="ctr">
                        <a:lnSpc>
                          <a:spcPts val="2190"/>
                        </a:lnSpc>
                        <a:spcBef>
                          <a:spcPts val="1750"/>
                        </a:spcBef>
                      </a:pPr>
                      <a:endParaRPr sz="2000" dirty="0">
                        <a:solidFill>
                          <a:schemeClr val="bg1"/>
                        </a:solidFill>
                        <a:latin typeface="Aeonik"/>
                        <a:cs typeface="Aeonik"/>
                      </a:endParaRPr>
                    </a:p>
                  </a:txBody>
                  <a:tcPr marL="0" marR="0" marT="222250" marB="0" anchor="ctr">
                    <a:lnT w="635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38027" y="0"/>
            <a:ext cx="7666866" cy="113085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spcBef>
                <a:spcPts val="35"/>
              </a:spcBef>
            </a:pPr>
            <a:r>
              <a:t>©</a:t>
            </a:r>
            <a:r>
              <a:rPr spc="-5"/>
              <a:t> </a:t>
            </a:r>
            <a:r>
              <a:rPr spc="-10"/>
              <a:t>Copyright</a:t>
            </a:r>
            <a:r>
              <a:rPr spc="-5"/>
              <a:t> </a:t>
            </a:r>
            <a:r>
              <a:t>2023</a:t>
            </a:r>
            <a:r>
              <a:rPr spc="-5"/>
              <a:t> </a:t>
            </a:r>
            <a:r>
              <a:rPr spc="-10"/>
              <a:t>Fujifilm</a:t>
            </a:r>
            <a:r>
              <a:rPr spc="-5"/>
              <a:t> </a:t>
            </a:r>
            <a:r>
              <a:rPr spc="-10"/>
              <a:t>Corporation.</a:t>
            </a:r>
            <a:r>
              <a:rPr spc="-5"/>
              <a:t> </a:t>
            </a:r>
            <a:r>
              <a:t>All</a:t>
            </a:r>
            <a:r>
              <a:rPr spc="-5"/>
              <a:t> </a:t>
            </a:r>
            <a:r>
              <a:rPr spc="-10"/>
              <a:t>Rights</a:t>
            </a:r>
            <a:r>
              <a:rPr spc="-5"/>
              <a:t> </a:t>
            </a:r>
            <a:r>
              <a:rPr spc="-10"/>
              <a:t>Reserved.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65987" y="10725572"/>
            <a:ext cx="1401235" cy="391123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12572" y="280480"/>
            <a:ext cx="18482130" cy="1324080"/>
          </a:xfrm>
          <a:prstGeom prst="rect">
            <a:avLst/>
          </a:prstGeom>
        </p:spPr>
        <p:txBody>
          <a:bodyPr vert="horz" wrap="square" lIns="0" tIns="305435" rIns="0" bIns="0" rtlCol="0">
            <a:spAutoFit/>
          </a:bodyPr>
          <a:lstStyle/>
          <a:p>
            <a:pPr marL="33655">
              <a:spcBef>
                <a:spcPts val="2405"/>
              </a:spcBef>
            </a:pPr>
            <a:r>
              <a:rPr lang="de-DE" spc="-10" dirty="0"/>
              <a:t>Why FUJIFILM</a:t>
            </a:r>
            <a:endParaRPr spc="-1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8143BB-41C0-7D81-DD28-5BC719E8A633}"/>
              </a:ext>
            </a:extLst>
          </p:cNvPr>
          <p:cNvSpPr txBox="1"/>
          <p:nvPr/>
        </p:nvSpPr>
        <p:spPr>
          <a:xfrm>
            <a:off x="838466" y="2196328"/>
            <a:ext cx="17347934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World’s number one Tape manufacturer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Only manufacturer to have their own brand – guaranteed quality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Technical Support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Technical expertise and market intelligence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Marketing collateral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Joint sales and marketing activities</a:t>
            </a:r>
          </a:p>
          <a:p>
            <a:pPr marL="342900" lvl="0" indent="-342900">
              <a:lnSpc>
                <a:spcPct val="150000"/>
              </a:lnSpc>
              <a:buFontTx/>
              <a:buAutoNum type="arabicPeriod"/>
            </a:pPr>
            <a:r>
              <a:rPr lang="en-GB" sz="3600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 We already have the technology to produce tape into the next decade</a:t>
            </a:r>
          </a:p>
          <a:p>
            <a:pPr>
              <a:lnSpc>
                <a:spcPct val="150000"/>
              </a:lnSpc>
            </a:pPr>
            <a:endParaRPr lang="en-GB" sz="3600" dirty="0">
              <a:solidFill>
                <a:schemeClr val="bg1"/>
              </a:solidFill>
              <a:latin typeface="+mn-lt"/>
              <a:ea typeface="Yu Gothic Medium" panose="020B05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en-GB" sz="4800" b="1" dirty="0">
                <a:solidFill>
                  <a:schemeClr val="bg1"/>
                </a:solidFill>
                <a:latin typeface="+mn-lt"/>
                <a:ea typeface="Yu Gothic Medium" panose="020B0500000000000000" pitchFamily="34" charset="-128"/>
              </a:rPr>
              <a:t>True partnership!</a:t>
            </a:r>
          </a:p>
          <a:p>
            <a:pPr marL="342900" indent="-342900">
              <a:buAutoNum type="arabicPeriod"/>
            </a:pPr>
            <a:endParaRPr lang="en-GB" sz="3600" dirty="0">
              <a:latin typeface="+mn-lt"/>
            </a:endParaRPr>
          </a:p>
          <a:p>
            <a:pPr marL="342900" indent="-342900">
              <a:buAutoNum type="arabicPeriod"/>
            </a:pPr>
            <a:endParaRPr lang="en-GB" dirty="0"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xfrm>
            <a:off x="825830" y="10821358"/>
            <a:ext cx="2620852" cy="11990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©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Copyright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2023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Fujifilm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Corporation.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All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Rights</a:t>
            </a:r>
            <a:r>
              <a:rPr kumimoji="0" sz="750" b="1" i="0" u="none" strike="noStrike" kern="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 </a:t>
            </a:r>
            <a:r>
              <a:rPr kumimoji="0" sz="75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eonik"/>
              </a:rPr>
              <a:t>Reserved.</a:t>
            </a:r>
          </a:p>
        </p:txBody>
      </p:sp>
    </p:spTree>
    <p:extLst>
      <p:ext uri="{BB962C8B-B14F-4D97-AF65-F5344CB8AC3E}">
        <p14:creationId xmlns:p14="http://schemas.microsoft.com/office/powerpoint/2010/main" val="1052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FUJI FONT">
      <a:majorFont>
        <a:latin typeface="Aeonik"/>
        <a:ea typeface=""/>
        <a:cs typeface=""/>
      </a:majorFont>
      <a:minorFont>
        <a:latin typeface="Aeon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FF4C35CBD5B4B80962C01B657EBE4" ma:contentTypeVersion="14" ma:contentTypeDescription="Create a new document." ma:contentTypeScope="" ma:versionID="956c3fb81785066cb1bf178529de1403">
  <xsd:schema xmlns:xsd="http://www.w3.org/2001/XMLSchema" xmlns:xs="http://www.w3.org/2001/XMLSchema" xmlns:p="http://schemas.microsoft.com/office/2006/metadata/properties" xmlns:ns2="7d4d3894-6a03-42c8-9ab6-4051d61742af" xmlns:ns3="b53d9766-cffd-4db3-bec7-ed152722e3d9" targetNamespace="http://schemas.microsoft.com/office/2006/metadata/properties" ma:root="true" ma:fieldsID="4b376ec54ca41669527f5febc71ec4c9" ns2:_="" ns3:_="">
    <xsd:import namespace="7d4d3894-6a03-42c8-9ab6-4051d61742af"/>
    <xsd:import namespace="b53d9766-cffd-4db3-bec7-ed152722e3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d3894-6a03-42c8-9ab6-4051d61742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c342a8c-b427-4ddf-ac8c-7978289b67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d9766-cffd-4db3-bec7-ed152722e3d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3c00198-c0ac-4304-afb1-7b492debca0f}" ma:internalName="TaxCatchAll" ma:showField="CatchAllData" ma:web="b53d9766-cffd-4db3-bec7-ed152722e3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d4d3894-6a03-42c8-9ab6-4051d61742af">
      <Terms xmlns="http://schemas.microsoft.com/office/infopath/2007/PartnerControls"/>
    </lcf76f155ced4ddcb4097134ff3c332f>
    <TaxCatchAll xmlns="b53d9766-cffd-4db3-bec7-ed152722e3d9" xsi:nil="true"/>
    <SharedWithUsers xmlns="b53d9766-cffd-4db3-bec7-ed152722e3d9">
      <UserInfo>
        <DisplayName>Werner, André</DisplayName>
        <AccountId>131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53D117-3A53-4327-A43F-3B80B8BB984B}">
  <ds:schemaRefs>
    <ds:schemaRef ds:uri="7d4d3894-6a03-42c8-9ab6-4051d61742af"/>
    <ds:schemaRef ds:uri="b53d9766-cffd-4db3-bec7-ed152722e3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80268E-D141-4E40-B83B-753EFDC76E1A}">
  <ds:schemaRefs>
    <ds:schemaRef ds:uri="7d4d3894-6a03-42c8-9ab6-4051d61742af"/>
    <ds:schemaRef ds:uri="b53d9766-cffd-4db3-bec7-ed152722e3d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404308A-D1F6-4292-8100-DA89C8E6B0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</TotalTime>
  <Words>629</Words>
  <Application>Microsoft Office PowerPoint</Application>
  <PresentationFormat>Custom</PresentationFormat>
  <Paragraphs>104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 New Roman</vt:lpstr>
      <vt:lpstr>Calibri</vt:lpstr>
      <vt:lpstr>Aeonik</vt:lpstr>
      <vt:lpstr>Aeonik-Regular</vt:lpstr>
      <vt:lpstr>Office Theme</vt:lpstr>
      <vt:lpstr>FUJIFILM Kangaroo Plug and Play long-term data archiving solution</vt:lpstr>
      <vt:lpstr>FUJIFILM Kangaroo Turn-Key Ready - All Components Pre-Installed</vt:lpstr>
      <vt:lpstr>Key Benefits of FUJIFILM Kangaroo</vt:lpstr>
      <vt:lpstr>Workflow Examples Cold Data Archiving</vt:lpstr>
      <vt:lpstr>Workflow Scenario Hybrid Cloud Storage</vt:lpstr>
      <vt:lpstr>Workflow Scenario Unified Tape Infrastructure</vt:lpstr>
      <vt:lpstr>Hardware Models</vt:lpstr>
      <vt:lpstr>Why FUJIFILM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b</dc:creator>
  <cp:lastModifiedBy>Alex Bowman</cp:lastModifiedBy>
  <cp:revision>46</cp:revision>
  <dcterms:created xsi:type="dcterms:W3CDTF">2023-08-22T10:16:14Z</dcterms:created>
  <dcterms:modified xsi:type="dcterms:W3CDTF">2023-10-30T11:11:48Z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2023-08-21T00:00:00Z</vt:filetime>
  </property>
  <property fmtid="{D5CDD505-2E9C-101B-9397-08002B2CF9AE}" pid="3" name="Creator">
    <vt:lpwstr>Adobe InDesign 18.0 (Macintosh)</vt:lpwstr>
  </property>
  <property fmtid="{D5CDD505-2E9C-101B-9397-08002B2CF9AE}" pid="4" name="LastSaved">
    <vt:filetime>2023-08-22T00:00:00Z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0x010100882FF4C35CBD5B4B80962C01B657EBE4</vt:lpwstr>
  </property>
  <property fmtid="{D5CDD505-2E9C-101B-9397-08002B2CF9AE}" pid="7" name="MediaServiceImageTags">
    <vt:lpwstr/>
  </property>
</Properties>
</file>